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w Cen MT" pitchFamily="34" charset="0"/>
      <p:regular r:id="rId34"/>
      <p:bold r:id="rId35"/>
      <p:italic r:id="rId36"/>
      <p:boldItalic r:id="rId37"/>
    </p:embeddedFont>
    <p:embeddedFont>
      <p:font typeface="Ubuntu" charset="0"/>
      <p:regular r:id="rId38"/>
      <p:bold r:id="rId39"/>
      <p:italic r:id="rId40"/>
      <p:boldItalic r:id="rId41"/>
    </p:embeddedFont>
    <p:embeddedFont>
      <p:font typeface="Signika Negative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29848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57364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25323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69570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92597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76628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32265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36753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76045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34208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747992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11710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64647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60087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10465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388892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96347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46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/>
          <p:nvPr/>
        </p:nvSpPr>
        <p:spPr>
          <a:xfrm>
            <a:off x="0" y="6740600"/>
            <a:ext cx="12192000" cy="9981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tr-T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Instgram =@veysimuguc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6304547" y="2249905"/>
            <a:ext cx="5594700" cy="2995800"/>
          </a:xfrm>
          <a:prstGeom prst="rect">
            <a:avLst/>
          </a:prstGeom>
          <a:gradFill>
            <a:gsLst>
              <a:gs pos="0">
                <a:srgbClr val="FFBF4A"/>
              </a:gs>
              <a:gs pos="50000">
                <a:srgbClr val="FFBC0B"/>
              </a:gs>
              <a:gs pos="100000">
                <a:srgbClr val="E3AB00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059"/>
              </a:buClr>
              <a:buSzPts val="8000"/>
              <a:buFont typeface="Ubuntu"/>
              <a:buNone/>
            </a:pPr>
            <a:r>
              <a:rPr lang="tr-TR" sz="8000" b="1">
                <a:solidFill>
                  <a:srgbClr val="3C3059"/>
                </a:solidFill>
                <a:latin typeface="Calibri"/>
                <a:ea typeface="Calibri"/>
                <a:cs typeface="Calibri"/>
                <a:sym typeface="Calibri"/>
              </a:rPr>
              <a:t>TEST ÇÖZME </a:t>
            </a:r>
            <a:r>
              <a:rPr lang="tr-T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tr-T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8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TEKNİKLERİ</a:t>
            </a:r>
            <a:endParaRPr sz="5400" b="1">
              <a:solidFill>
                <a:srgbClr val="C00000"/>
              </a:solidFill>
            </a:endParaRPr>
          </a:p>
        </p:txBody>
      </p:sp>
      <p:sp>
        <p:nvSpPr>
          <p:cNvPr id="389" name="Google Shape;389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1</a:t>
            </a:fld>
            <a:endParaRPr/>
          </a:p>
        </p:txBody>
      </p:sp>
      <p:grpSp>
        <p:nvGrpSpPr>
          <p:cNvPr id="390" name="Google Shape;390;p38"/>
          <p:cNvGrpSpPr/>
          <p:nvPr/>
        </p:nvGrpSpPr>
        <p:grpSpPr>
          <a:xfrm>
            <a:off x="472031" y="2223596"/>
            <a:ext cx="2506642" cy="3882057"/>
            <a:chOff x="999702" y="2525317"/>
            <a:chExt cx="2506642" cy="3607219"/>
          </a:xfrm>
        </p:grpSpPr>
        <p:sp>
          <p:nvSpPr>
            <p:cNvPr id="391" name="Google Shape;391;p38"/>
            <p:cNvSpPr/>
            <p:nvPr/>
          </p:nvSpPr>
          <p:spPr>
            <a:xfrm>
              <a:off x="2216772" y="3585162"/>
              <a:ext cx="857814" cy="680223"/>
            </a:xfrm>
            <a:custGeom>
              <a:avLst/>
              <a:gdLst/>
              <a:ahLst/>
              <a:cxnLst/>
              <a:rect l="l" t="t" r="r" b="b"/>
              <a:pathLst>
                <a:path w="445" h="353" extrusionOk="0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1606608" y="3579460"/>
              <a:ext cx="348600" cy="90300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270977" y="2779485"/>
              <a:ext cx="618310" cy="863517"/>
            </a:xfrm>
            <a:custGeom>
              <a:avLst/>
              <a:gdLst/>
              <a:ahLst/>
              <a:cxnLst/>
              <a:rect l="l" t="t" r="r" b="b"/>
              <a:pathLst>
                <a:path w="321" h="448" extrusionOk="0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829818" y="3629153"/>
              <a:ext cx="61913" cy="1222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1802935" y="3641372"/>
              <a:ext cx="25254" cy="3259"/>
            </a:xfrm>
            <a:custGeom>
              <a:avLst/>
              <a:gdLst/>
              <a:ahLst/>
              <a:cxnLst/>
              <a:rect l="l" t="t" r="r" b="b"/>
              <a:pathLst>
                <a:path w="13" h="2" extrusionOk="0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1802935" y="2779485"/>
              <a:ext cx="474119" cy="861888"/>
            </a:xfrm>
            <a:custGeom>
              <a:avLst/>
              <a:gdLst/>
              <a:ahLst/>
              <a:cxnLst/>
              <a:rect l="l" t="t" r="r" b="b"/>
              <a:pathLst>
                <a:path w="246" h="447" extrusionOk="0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1756501" y="4760685"/>
              <a:ext cx="317709" cy="1281425"/>
            </a:xfrm>
            <a:custGeom>
              <a:avLst/>
              <a:gdLst/>
              <a:ahLst/>
              <a:cxnLst/>
              <a:rect l="l" t="t" r="r" b="b"/>
              <a:pathLst>
                <a:path w="390" h="1573" extrusionOk="0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1485226" y="4760685"/>
              <a:ext cx="319338" cy="1281425"/>
            </a:xfrm>
            <a:custGeom>
              <a:avLst/>
              <a:gdLst/>
              <a:ahLst/>
              <a:cxnLst/>
              <a:rect l="l" t="t" r="r" b="b"/>
              <a:pathLst>
                <a:path w="392" h="1573" extrusionOk="0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457529" y="3743202"/>
              <a:ext cx="634500" cy="61830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694588" y="3669884"/>
              <a:ext cx="160500" cy="9300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677481" y="3743202"/>
              <a:ext cx="194699" cy="1017485"/>
            </a:xfrm>
            <a:custGeom>
              <a:avLst/>
              <a:gdLst/>
              <a:ahLst/>
              <a:cxnLst/>
              <a:rect l="l" t="t" r="r" b="b"/>
              <a:pathLst>
                <a:path w="239" h="1249" extrusionOk="0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1825745" y="3669884"/>
              <a:ext cx="183294" cy="125454"/>
            </a:xfrm>
            <a:custGeom>
              <a:avLst/>
              <a:gdLst/>
              <a:ahLst/>
              <a:cxnLst/>
              <a:rect l="l" t="t" r="r" b="b"/>
              <a:pathLst>
                <a:path w="225" h="154" extrusionOk="0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1540622" y="3669884"/>
              <a:ext cx="183294" cy="125454"/>
            </a:xfrm>
            <a:custGeom>
              <a:avLst/>
              <a:gdLst/>
              <a:ahLst/>
              <a:cxnLst/>
              <a:rect l="l" t="t" r="r" b="b"/>
              <a:pathLst>
                <a:path w="225" h="154" extrusionOk="0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999702" y="3743202"/>
              <a:ext cx="382880" cy="1152714"/>
            </a:xfrm>
            <a:custGeom>
              <a:avLst/>
              <a:gdLst/>
              <a:ahLst/>
              <a:cxnLst/>
              <a:rect l="l" t="t" r="r" b="b"/>
              <a:pathLst>
                <a:path w="199" h="598" extrusionOk="0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078722" y="4880437"/>
              <a:ext cx="223211" cy="163742"/>
            </a:xfrm>
            <a:custGeom>
              <a:avLst/>
              <a:gdLst/>
              <a:ahLst/>
              <a:cxnLst/>
              <a:rect l="l" t="t" r="r" b="b"/>
              <a:pathLst>
                <a:path w="116" h="85" extrusionOk="0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745096" y="3743202"/>
              <a:ext cx="581652" cy="1191002"/>
            </a:xfrm>
            <a:custGeom>
              <a:avLst/>
              <a:gdLst/>
              <a:ahLst/>
              <a:cxnLst/>
              <a:rect l="l" t="t" r="r" b="b"/>
              <a:pathLst>
                <a:path w="302" h="618" extrusionOk="0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1745096" y="3704914"/>
              <a:ext cx="402431" cy="624012"/>
            </a:xfrm>
            <a:custGeom>
              <a:avLst/>
              <a:gdLst/>
              <a:ahLst/>
              <a:cxnLst/>
              <a:rect l="l" t="t" r="r" b="b"/>
              <a:pathLst>
                <a:path w="494" h="766" extrusionOk="0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1222913" y="3743202"/>
              <a:ext cx="581652" cy="1191002"/>
            </a:xfrm>
            <a:custGeom>
              <a:avLst/>
              <a:gdLst/>
              <a:ahLst/>
              <a:cxnLst/>
              <a:rect l="l" t="t" r="r" b="b"/>
              <a:pathLst>
                <a:path w="302" h="618" extrusionOk="0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1402133" y="3704914"/>
              <a:ext cx="402431" cy="624012"/>
            </a:xfrm>
            <a:custGeom>
              <a:avLst/>
              <a:gdLst/>
              <a:ahLst/>
              <a:cxnLst/>
              <a:rect l="l" t="t" r="r" b="b"/>
              <a:pathLst>
                <a:path w="494" h="766" extrusionOk="0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1313338" y="3188433"/>
              <a:ext cx="59469" cy="59469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2174410" y="3188433"/>
              <a:ext cx="60283" cy="59469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1306006" y="3188433"/>
              <a:ext cx="59469" cy="59469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1327187" y="2525317"/>
              <a:ext cx="886326" cy="639491"/>
            </a:xfrm>
            <a:custGeom>
              <a:avLst/>
              <a:gdLst/>
              <a:ahLst/>
              <a:cxnLst/>
              <a:rect l="l" t="t" r="r" b="b"/>
              <a:pathLst>
                <a:path w="460" h="332" extrusionOk="0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1367104" y="6007082"/>
              <a:ext cx="348665" cy="125454"/>
            </a:xfrm>
            <a:custGeom>
              <a:avLst/>
              <a:gdLst/>
              <a:ahLst/>
              <a:cxnLst/>
              <a:rect l="l" t="t" r="r" b="b"/>
              <a:pathLst>
                <a:path w="181" h="65" extrusionOk="0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1845297" y="6007082"/>
              <a:ext cx="348665" cy="125454"/>
            </a:xfrm>
            <a:custGeom>
              <a:avLst/>
              <a:gdLst/>
              <a:ahLst/>
              <a:cxnLst/>
              <a:rect l="l" t="t" r="r" b="b"/>
              <a:pathLst>
                <a:path w="181" h="65" extrusionOk="0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876253" y="4575763"/>
              <a:ext cx="316080" cy="74947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357328" y="4575763"/>
              <a:ext cx="316080" cy="74947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2933653" y="3502069"/>
              <a:ext cx="572691" cy="153967"/>
            </a:xfrm>
            <a:custGeom>
              <a:avLst/>
              <a:gdLst/>
              <a:ahLst/>
              <a:cxnLst/>
              <a:rect l="l" t="t" r="r" b="b"/>
              <a:pathLst>
                <a:path w="297" h="80" extrusionOk="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1715769" y="3449932"/>
              <a:ext cx="181664" cy="39103"/>
            </a:xfrm>
            <a:custGeom>
              <a:avLst/>
              <a:gdLst/>
              <a:ahLst/>
              <a:cxnLst/>
              <a:rect l="l" t="t" r="r" b="b"/>
              <a:pathLst>
                <a:path w="94" h="20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1385026" y="3085789"/>
              <a:ext cx="780423" cy="242762"/>
            </a:xfrm>
            <a:custGeom>
              <a:avLst/>
              <a:gdLst/>
              <a:ahLst/>
              <a:cxnLst/>
              <a:rect l="l" t="t" r="r" b="b"/>
              <a:pathLst>
                <a:path w="405" h="126" extrusionOk="0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38"/>
          <p:cNvGrpSpPr/>
          <p:nvPr/>
        </p:nvGrpSpPr>
        <p:grpSpPr>
          <a:xfrm>
            <a:off x="2993937" y="1939592"/>
            <a:ext cx="3052305" cy="4197018"/>
            <a:chOff x="2993937" y="1939592"/>
            <a:chExt cx="2859379" cy="4197018"/>
          </a:xfrm>
        </p:grpSpPr>
        <p:sp>
          <p:nvSpPr>
            <p:cNvPr id="422" name="Google Shape;422;p38"/>
            <p:cNvSpPr/>
            <p:nvPr/>
          </p:nvSpPr>
          <p:spPr>
            <a:xfrm>
              <a:off x="3012673" y="1973807"/>
              <a:ext cx="2819400" cy="2548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2993937" y="1939592"/>
              <a:ext cx="2859379" cy="76576"/>
            </a:xfrm>
            <a:custGeom>
              <a:avLst/>
              <a:gdLst/>
              <a:ahLst/>
              <a:cxnLst/>
              <a:rect l="l" t="t" r="r" b="b"/>
              <a:pathLst>
                <a:path w="1484" h="40" extrusionOk="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2993937" y="4482894"/>
              <a:ext cx="2859379" cy="79020"/>
            </a:xfrm>
            <a:custGeom>
              <a:avLst/>
              <a:gdLst/>
              <a:ahLst/>
              <a:cxnLst/>
              <a:rect l="l" t="t" r="r" b="b"/>
              <a:pathLst>
                <a:path w="1484" h="41" extrusionOk="0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4385339" y="4482894"/>
              <a:ext cx="76576" cy="1653716"/>
            </a:xfrm>
            <a:custGeom>
              <a:avLst/>
              <a:gdLst/>
              <a:ahLst/>
              <a:cxnLst/>
              <a:rect l="l" t="t" r="r" b="b"/>
              <a:pathLst>
                <a:path w="40" h="858" extrusionOk="0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737263" y="4513850"/>
              <a:ext cx="553139" cy="1591803"/>
            </a:xfrm>
            <a:custGeom>
              <a:avLst/>
              <a:gdLst/>
              <a:ahLst/>
              <a:cxnLst/>
              <a:rect l="l" t="t" r="r" b="b"/>
              <a:pathLst>
                <a:path w="287" h="826" extrusionOk="0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3569886" y="4513850"/>
              <a:ext cx="554769" cy="1591803"/>
            </a:xfrm>
            <a:custGeom>
              <a:avLst/>
              <a:gdLst/>
              <a:ahLst/>
              <a:cxnLst/>
              <a:rect l="l" t="t" r="r" b="b"/>
              <a:pathLst>
                <a:path w="288" h="826" extrusionOk="0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3570217" y="3383161"/>
              <a:ext cx="387383" cy="332044"/>
            </a:xfrm>
            <a:custGeom>
              <a:avLst/>
              <a:gdLst/>
              <a:ahLst/>
              <a:cxnLst/>
              <a:rect l="l" t="t" r="r" b="b"/>
              <a:pathLst>
                <a:path w="94" h="81" extrusionOk="0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3547945" y="2763744"/>
              <a:ext cx="366393" cy="389292"/>
            </a:xfrm>
            <a:custGeom>
              <a:avLst/>
              <a:gdLst/>
              <a:ahLst/>
              <a:cxnLst/>
              <a:rect l="l" t="t" r="r" b="b"/>
              <a:pathLst>
                <a:path w="89" h="95" extrusionOk="0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3547945" y="2204352"/>
              <a:ext cx="448449" cy="362576"/>
            </a:xfrm>
            <a:custGeom>
              <a:avLst/>
              <a:gdLst/>
              <a:ahLst/>
              <a:cxnLst/>
              <a:rect l="l" t="t" r="r" b="b"/>
              <a:pathLst>
                <a:path w="109" h="88" extrusionOk="0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082451" y="2124030"/>
              <a:ext cx="567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Sınav</a:t>
              </a:r>
              <a:endParaRPr sz="1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4082450" y="3908777"/>
              <a:ext cx="677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Zaman</a:t>
              </a:r>
              <a:endParaRPr sz="1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4082451" y="2691212"/>
              <a:ext cx="56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Kaygı</a:t>
              </a:r>
              <a:endParaRPr sz="1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3617613" y="3952030"/>
              <a:ext cx="309113" cy="316998"/>
            </a:xfrm>
            <a:custGeom>
              <a:avLst/>
              <a:gdLst/>
              <a:ahLst/>
              <a:cxnLst/>
              <a:rect l="l" t="t" r="r" b="b"/>
              <a:pathLst>
                <a:path w="91" h="93" extrusionOk="0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3986198" y="3307498"/>
              <a:ext cx="1037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191919"/>
                </a:buClr>
                <a:buSzPts val="1400"/>
                <a:buFont typeface="Calibri"/>
                <a:buNone/>
              </a:pPr>
              <a:r>
                <a:rPr lang="tr-TR" sz="1400" b="0" i="0" u="none" strike="noStrike" cap="none">
                  <a:solidFill>
                    <a:srgbClr val="191919"/>
                  </a:solidFill>
                  <a:latin typeface="Calibri"/>
                  <a:ea typeface="Calibri"/>
                  <a:cs typeface="Calibri"/>
                  <a:sym typeface="Calibri"/>
                </a:rPr>
                <a:t>Motivasyon</a:t>
              </a:r>
              <a:endParaRPr sz="14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7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47"/>
          <p:cNvSpPr txBox="1"/>
          <p:nvPr/>
        </p:nvSpPr>
        <p:spPr>
          <a:xfrm>
            <a:off x="5582651" y="1517665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Turlama Tekniğini Kullanın!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7"/>
          <p:cNvSpPr/>
          <p:nvPr/>
        </p:nvSpPr>
        <p:spPr>
          <a:xfrm>
            <a:off x="5727028" y="2211611"/>
            <a:ext cx="57753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Yapamadığınız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ve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zorlandığınız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sorularda çok zaman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kaybetmeyin,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 soruları boş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bırakın.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Test sonunda boş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bıraktığınız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sorulara tekrar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dönün.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Test çözerken bir soruya takılıp, çok zaman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harcarsanız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aynı alışkanlık sınavda da devam edecektir. Bazen, süre tutarak test çözün.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552" name="Google Shape;552;p47"/>
          <p:cNvSpPr/>
          <p:nvPr/>
        </p:nvSpPr>
        <p:spPr>
          <a:xfrm>
            <a:off x="505327" y="1840831"/>
            <a:ext cx="42351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47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"/>
          <p:cNvSpPr txBox="1"/>
          <p:nvPr/>
        </p:nvSpPr>
        <p:spPr>
          <a:xfrm>
            <a:off x="5596300" y="1363496"/>
            <a:ext cx="6318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Farklı Zorluk Seviyelerinde Testler Çözün!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8"/>
          <p:cNvSpPr/>
          <p:nvPr/>
        </p:nvSpPr>
        <p:spPr>
          <a:xfrm>
            <a:off x="5727028" y="2661987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Sürekli olarak kolay veya zor kaynaklardan çözmeyin. Sınavda kolay da, zor da sorular olacağı için farklı seviyelerde sorular çözün. 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565" name="Google Shape;565;p48"/>
          <p:cNvSpPr/>
          <p:nvPr/>
        </p:nvSpPr>
        <p:spPr>
          <a:xfrm>
            <a:off x="259307" y="1840831"/>
            <a:ext cx="4708500" cy="34961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57318" y="3588881"/>
            <a:ext cx="15562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zor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686820" y="3645495"/>
            <a:ext cx="1243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kolay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49"/>
          <p:cNvSpPr txBox="1"/>
          <p:nvPr/>
        </p:nvSpPr>
        <p:spPr>
          <a:xfrm>
            <a:off x="5727030" y="2053995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Kaleminizi  Kullanın!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3" name="Google Shape;573;p49"/>
          <p:cNvSpPr/>
          <p:nvPr/>
        </p:nvSpPr>
        <p:spPr>
          <a:xfrm>
            <a:off x="5654840" y="2553529"/>
            <a:ext cx="5775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İşlem gerektiren sorularda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kaleminizi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kullanın. İşlemleri aklından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yapmanız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hata yapma olasılığını artırır.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578" name="Google Shape;578;p49"/>
          <p:cNvSpPr/>
          <p:nvPr/>
        </p:nvSpPr>
        <p:spPr>
          <a:xfrm>
            <a:off x="505326" y="1840831"/>
            <a:ext cx="46323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9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0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5" name="Google Shape;585;p50"/>
          <p:cNvSpPr txBox="1"/>
          <p:nvPr/>
        </p:nvSpPr>
        <p:spPr>
          <a:xfrm>
            <a:off x="5634790" y="1644921"/>
            <a:ext cx="530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Farklı Kaynaklardan Çözün!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6" name="Google Shape;586;p50"/>
          <p:cNvSpPr/>
          <p:nvPr/>
        </p:nvSpPr>
        <p:spPr>
          <a:xfrm>
            <a:off x="5594682" y="2228675"/>
            <a:ext cx="62202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Böylece farklı soru tiplerinden çözmüş olursunuz. Değişik soru tiplerinden soru çözmeniz faydanıza olacaktır.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0"/>
          <p:cNvSpPr/>
          <p:nvPr/>
        </p:nvSpPr>
        <p:spPr>
          <a:xfrm>
            <a:off x="385010" y="1780675"/>
            <a:ext cx="5053200" cy="3934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0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1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8" name="Google Shape;598;p51"/>
          <p:cNvSpPr txBox="1"/>
          <p:nvPr/>
        </p:nvSpPr>
        <p:spPr>
          <a:xfrm>
            <a:off x="6272463" y="1917518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Önce Soruyu Okuyun!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1"/>
          <p:cNvSpPr/>
          <p:nvPr/>
        </p:nvSpPr>
        <p:spPr>
          <a:xfrm>
            <a:off x="6200750" y="2700326"/>
            <a:ext cx="5775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Paragraf ve açıklaması olan sorularda önce soruyu daha sonra paragraf ve açıklama metnini okuyun.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grpSp>
        <p:nvGrpSpPr>
          <p:cNvPr id="600" name="Google Shape;600;p51"/>
          <p:cNvGrpSpPr/>
          <p:nvPr/>
        </p:nvGrpSpPr>
        <p:grpSpPr>
          <a:xfrm>
            <a:off x="393873" y="5268693"/>
            <a:ext cx="452913" cy="451448"/>
            <a:chOff x="9053513" y="484188"/>
            <a:chExt cx="490538" cy="488950"/>
          </a:xfrm>
        </p:grpSpPr>
        <p:sp>
          <p:nvSpPr>
            <p:cNvPr id="601" name="Google Shape;601;p51"/>
            <p:cNvSpPr/>
            <p:nvPr/>
          </p:nvSpPr>
          <p:spPr>
            <a:xfrm>
              <a:off x="9053513" y="484188"/>
              <a:ext cx="152400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9390063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9221788" y="484188"/>
              <a:ext cx="153988" cy="488950"/>
            </a:xfrm>
            <a:custGeom>
              <a:avLst/>
              <a:gdLst/>
              <a:ahLst/>
              <a:cxnLst/>
              <a:rect l="l" t="t" r="r" b="b"/>
              <a:pathLst>
                <a:path w="40" h="128" extrusionOk="0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51"/>
          <p:cNvSpPr/>
          <p:nvPr/>
        </p:nvSpPr>
        <p:spPr>
          <a:xfrm>
            <a:off x="393712" y="1514901"/>
            <a:ext cx="5433900" cy="48450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1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2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1" name="Google Shape;611;p52"/>
          <p:cNvSpPr txBox="1"/>
          <p:nvPr/>
        </p:nvSpPr>
        <p:spPr>
          <a:xfrm>
            <a:off x="5727028" y="1727604"/>
            <a:ext cx="6318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Kolaydan Zora Gidin!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52"/>
          <p:cNvSpPr/>
          <p:nvPr/>
        </p:nvSpPr>
        <p:spPr>
          <a:xfrm>
            <a:off x="5727028" y="2661987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Yeni öğrendiğiniz konularla ilgili önce kolay sorulardan test çözmeye başlayın. Öğrendikçe zor testlere geçin.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617" name="Google Shape;617;p52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8" name="Google Shape;618;p52"/>
          <p:cNvSpPr/>
          <p:nvPr/>
        </p:nvSpPr>
        <p:spPr>
          <a:xfrm>
            <a:off x="775530" y="1514901"/>
            <a:ext cx="4684200" cy="4380900"/>
          </a:xfrm>
          <a:prstGeom prst="rect">
            <a:avLst/>
          </a:prstGeom>
          <a:gradFill>
            <a:gsLst>
              <a:gs pos="0">
                <a:srgbClr val="8DC45C"/>
              </a:gs>
              <a:gs pos="50000">
                <a:srgbClr val="7EC239"/>
              </a:gs>
              <a:gs pos="100000">
                <a:srgbClr val="6EB02D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tr-TR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Yeni Konu: </a:t>
            </a:r>
            <a:r>
              <a:rPr lang="tr-TR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3"/>
          <p:cNvSpPr txBox="1"/>
          <p:nvPr/>
        </p:nvSpPr>
        <p:spPr>
          <a:xfrm>
            <a:off x="5727030" y="2053995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Tüm seçenekleri oku.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4" name="Google Shape;624;p53"/>
          <p:cNvSpPr/>
          <p:nvPr/>
        </p:nvSpPr>
        <p:spPr>
          <a:xfrm>
            <a:off x="5654840" y="2553529"/>
            <a:ext cx="5775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Tüm seçenekleri okumadan soruyu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cevaplamayın.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Bazı sorular En doğru seçeneği bulmanızı ister.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629" name="Google Shape;629;p53"/>
          <p:cNvSpPr/>
          <p:nvPr/>
        </p:nvSpPr>
        <p:spPr>
          <a:xfrm>
            <a:off x="505326" y="1840832"/>
            <a:ext cx="4632300" cy="3513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53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4"/>
          <p:cNvSpPr txBox="1"/>
          <p:nvPr/>
        </p:nvSpPr>
        <p:spPr>
          <a:xfrm>
            <a:off x="6128561" y="1534291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Çok Hızlı Okumayın!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4"/>
          <p:cNvSpPr/>
          <p:nvPr/>
        </p:nvSpPr>
        <p:spPr>
          <a:xfrm>
            <a:off x="6200749" y="2160142"/>
            <a:ext cx="5775300" cy="3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000"/>
              <a:buFont typeface="Calibri"/>
              <a:buNone/>
            </a:pPr>
            <a:r>
              <a:rPr lang="tr-TR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Okuma hızınız yavaşsa hızlı okuma teknikleri ile okumanızı hızlandırın.</a:t>
            </a:r>
            <a:endParaRPr sz="20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642" name="Google Shape;642;p54"/>
          <p:cNvSpPr/>
          <p:nvPr/>
        </p:nvSpPr>
        <p:spPr>
          <a:xfrm>
            <a:off x="393712" y="1857457"/>
            <a:ext cx="5433900" cy="3507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4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5"/>
          <p:cNvSpPr txBox="1"/>
          <p:nvPr/>
        </p:nvSpPr>
        <p:spPr>
          <a:xfrm>
            <a:off x="5727030" y="2053995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Mola Ver.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0" name="Google Shape;650;p55"/>
          <p:cNvSpPr/>
          <p:nvPr/>
        </p:nvSpPr>
        <p:spPr>
          <a:xfrm>
            <a:off x="5654840" y="2553529"/>
            <a:ext cx="5775300" cy="26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Mola vermeden çok uzun süre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çalışmanız verimliliğinizi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düşürecektir.  En 45-50 dk. çalıştıktan sonra 10-15 dk. Mola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vermelisiniz. Beyninizin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 dinlenmeye ihtiyacı olduğunu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unutmayın.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655" name="Google Shape;655;p55"/>
          <p:cNvSpPr/>
          <p:nvPr/>
        </p:nvSpPr>
        <p:spPr>
          <a:xfrm>
            <a:off x="505326" y="1840832"/>
            <a:ext cx="4632300" cy="3513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55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6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2" name="Google Shape;662;p56"/>
          <p:cNvSpPr txBox="1"/>
          <p:nvPr/>
        </p:nvSpPr>
        <p:spPr>
          <a:xfrm>
            <a:off x="6128561" y="1534291"/>
            <a:ext cx="5919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3600"/>
              <a:buFont typeface="Calibri"/>
              <a:buNone/>
            </a:pPr>
            <a:r>
              <a:rPr lang="tr-TR" sz="3600" b="1" i="0" u="none" strike="noStrike" cap="none">
                <a:solidFill>
                  <a:srgbClr val="5F8C30"/>
                </a:solidFill>
                <a:latin typeface="Calibri"/>
                <a:ea typeface="Calibri"/>
                <a:cs typeface="Calibri"/>
                <a:sym typeface="Calibri"/>
              </a:rPr>
              <a:t>Kendinize Aşırı Güvenmeyin!</a:t>
            </a:r>
            <a:endParaRPr sz="3600" b="1" i="0" u="none" strike="noStrike" cap="none">
              <a:solidFill>
                <a:srgbClr val="5F8C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56"/>
          <p:cNvSpPr/>
          <p:nvPr/>
        </p:nvSpPr>
        <p:spPr>
          <a:xfrm>
            <a:off x="6200749" y="2160142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Kendinize aşırı güvenmeniz de, güvenmemeniz de sakıncalıdır. Her iki durumda da motivasyon ve dikkat problemleri yaşarsınız.</a:t>
            </a:r>
            <a:endParaRPr sz="20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668" name="Google Shape;668;p56"/>
          <p:cNvSpPr/>
          <p:nvPr/>
        </p:nvSpPr>
        <p:spPr>
          <a:xfrm>
            <a:off x="393712" y="1857457"/>
            <a:ext cx="5433900" cy="40269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56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"/>
          <p:cNvSpPr txBox="1"/>
          <p:nvPr/>
        </p:nvSpPr>
        <p:spPr>
          <a:xfrm>
            <a:off x="5835314" y="1729143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Düzenli Beslenin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5835313" y="2276803"/>
            <a:ext cx="57753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Beynimizin büyüklüğü vücudumuzun % 2’si kadar olmasına rağmen enerjimizin % 20’sini kullanır. Eğer kahvaltı yapmazsanız, sınavda beyniniz verimli çalışmaz dikkat ve odaklanma sorunları </a:t>
            </a:r>
            <a:r>
              <a:rPr lang="tr-TR" sz="28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yaşabilirsiniz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448" name="Google Shape;448;p39"/>
          <p:cNvSpPr/>
          <p:nvPr/>
        </p:nvSpPr>
        <p:spPr>
          <a:xfrm>
            <a:off x="481264" y="1660359"/>
            <a:ext cx="4944900" cy="33567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Ubuntu"/>
              <a:buNone/>
            </a:pPr>
            <a:r>
              <a:rPr lang="tr-TR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7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5" name="Google Shape;675;p57"/>
          <p:cNvSpPr txBox="1"/>
          <p:nvPr/>
        </p:nvSpPr>
        <p:spPr>
          <a:xfrm>
            <a:off x="5634790" y="1644921"/>
            <a:ext cx="530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Öğretmenine Sor!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6" name="Google Shape;676;p57"/>
          <p:cNvSpPr/>
          <p:nvPr/>
        </p:nvSpPr>
        <p:spPr>
          <a:xfrm>
            <a:off x="5594682" y="2228675"/>
            <a:ext cx="62202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Sınavlarda ve test çözerken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yapamadığınız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soruları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öğretmeninize sormalısınız.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Testlerde, cevabını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öğrenmediğiniz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soru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kalmamalıdır.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57"/>
          <p:cNvSpPr/>
          <p:nvPr/>
        </p:nvSpPr>
        <p:spPr>
          <a:xfrm>
            <a:off x="385010" y="1780675"/>
            <a:ext cx="5053200" cy="3934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57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8"/>
          <p:cNvSpPr txBox="1"/>
          <p:nvPr/>
        </p:nvSpPr>
        <p:spPr>
          <a:xfrm>
            <a:off x="5751093" y="1536637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Olumlu Düşünün, Derin Nefes Alın.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5702966" y="2228676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Sınava başlayana kadar biraz heyecan olması normaldir. Bu süreyi olumlu düşünceler ile geçirin. Lavabo ihtiyacınız varsa gidebilirsiniz.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694" name="Google Shape;694;p58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6" name="Google Shape;696;p58"/>
          <p:cNvSpPr/>
          <p:nvPr/>
        </p:nvSpPr>
        <p:spPr>
          <a:xfrm rot="219976">
            <a:off x="1338744" y="1125496"/>
            <a:ext cx="4030500" cy="1852800"/>
          </a:xfrm>
          <a:prstGeom prst="cloudCallout">
            <a:avLst>
              <a:gd name="adj1" fmla="val -30482"/>
              <a:gd name="adj2" fmla="val 84482"/>
            </a:avLst>
          </a:prstGeom>
          <a:gradFill>
            <a:gsLst>
              <a:gs pos="0">
                <a:srgbClr val="A2CFEE"/>
              </a:gs>
              <a:gs pos="50000">
                <a:srgbClr val="93C7EA"/>
              </a:gs>
              <a:gs pos="100000">
                <a:srgbClr val="7FC1EC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libri"/>
              <a:buNone/>
            </a:pPr>
            <a:r>
              <a:rPr lang="tr-TR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Sınav önemli olabilir fakat hayatım ve geleceğim sadece bu sınava bağlı değil</a:t>
            </a:r>
            <a:r>
              <a:rPr lang="tr-T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egitimgrafik.com/wp-content/uploads/2020/01/odevyapancocuk-1024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4218"/>
            <a:ext cx="4308231" cy="40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9"/>
          <p:cNvSpPr txBox="1"/>
          <p:nvPr/>
        </p:nvSpPr>
        <p:spPr>
          <a:xfrm>
            <a:off x="5594684" y="1693047"/>
            <a:ext cx="687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Bilemediğin Soruları Boş Bırak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4" name="Google Shape;704;p59"/>
          <p:cNvSpPr/>
          <p:nvPr/>
        </p:nvSpPr>
        <p:spPr>
          <a:xfrm>
            <a:off x="5702966" y="2228676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 yanlış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bir doğru cevabı götürdüğü için, bilemediğin soruları boş bırak. İki seçenek arasında kaldığında birini seçebilirsin.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709" name="Google Shape;709;p59"/>
          <p:cNvSpPr/>
          <p:nvPr/>
        </p:nvSpPr>
        <p:spPr>
          <a:xfrm>
            <a:off x="505326" y="1840832"/>
            <a:ext cx="46323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9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1" name="Google Shape;711;p59"/>
          <p:cNvSpPr/>
          <p:nvPr/>
        </p:nvSpPr>
        <p:spPr>
          <a:xfrm>
            <a:off x="661736" y="2057400"/>
            <a:ext cx="1624200" cy="1732500"/>
          </a:xfrm>
          <a:prstGeom prst="mathMultiply">
            <a:avLst>
              <a:gd name="adj1" fmla="val 23520"/>
            </a:avLst>
          </a:prstGeom>
          <a:solidFill>
            <a:schemeClr val="accent6"/>
          </a:solidFill>
          <a:ln w="12700" cap="flat" cmpd="sng">
            <a:solidFill>
              <a:srgbClr val="8819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2" name="Google Shape;712;p59"/>
          <p:cNvGrpSpPr/>
          <p:nvPr/>
        </p:nvGrpSpPr>
        <p:grpSpPr>
          <a:xfrm>
            <a:off x="1909010" y="2205788"/>
            <a:ext cx="3087964" cy="2626973"/>
            <a:chOff x="1909010" y="2205788"/>
            <a:chExt cx="3087964" cy="2626973"/>
          </a:xfrm>
        </p:grpSpPr>
        <p:sp>
          <p:nvSpPr>
            <p:cNvPr id="713" name="Google Shape;713;p59"/>
            <p:cNvSpPr/>
            <p:nvPr/>
          </p:nvSpPr>
          <p:spPr>
            <a:xfrm>
              <a:off x="1909010" y="2995861"/>
              <a:ext cx="1760700" cy="1836900"/>
            </a:xfrm>
            <a:prstGeom prst="mathMultiply">
              <a:avLst>
                <a:gd name="adj1" fmla="val 23520"/>
              </a:avLst>
            </a:prstGeom>
            <a:solidFill>
              <a:schemeClr val="accent6"/>
            </a:solidFill>
            <a:ln w="12700" cap="flat" cmpd="sng">
              <a:solidFill>
                <a:srgbClr val="88191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9"/>
            <p:cNvSpPr/>
            <p:nvPr/>
          </p:nvSpPr>
          <p:spPr>
            <a:xfrm>
              <a:off x="3609474" y="2205788"/>
              <a:ext cx="1387500" cy="1728600"/>
            </a:xfrm>
            <a:prstGeom prst="mathMultiply">
              <a:avLst>
                <a:gd name="adj1" fmla="val 23520"/>
              </a:avLst>
            </a:prstGeom>
            <a:solidFill>
              <a:schemeClr val="accent6"/>
            </a:solidFill>
            <a:ln w="12700" cap="flat" cmpd="sng">
              <a:solidFill>
                <a:srgbClr val="88191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0"/>
          <p:cNvSpPr txBox="1"/>
          <p:nvPr/>
        </p:nvSpPr>
        <p:spPr>
          <a:xfrm>
            <a:off x="5634790" y="2090089"/>
            <a:ext cx="655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Kaygılandığında Nefes Egzersizi Yap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0" name="Google Shape;720;p60"/>
          <p:cNvSpPr/>
          <p:nvPr/>
        </p:nvSpPr>
        <p:spPr>
          <a:xfrm>
            <a:off x="5654840" y="2553528"/>
            <a:ext cx="62202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Sınavda kaygın artar ve bu durum dikkatini ve performansını olumsuz etkileyecek duruma gelirse;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Signika Negative"/>
              <a:buNone/>
            </a:pPr>
            <a:r>
              <a:rPr lang="tr-TR" sz="2800" b="1" i="0" u="none" strike="noStrike" cap="none" dirty="0">
                <a:solidFill>
                  <a:schemeClr val="tx1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-</a:t>
            </a:r>
            <a:r>
              <a:rPr lang="tr-TR" sz="2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Geriye yaslan ve 3-4 defa derin nefes al.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Calibri"/>
              <a:buNone/>
            </a:pPr>
            <a:r>
              <a:rPr lang="tr-TR" sz="2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-Olumlu iç konuşmalar yap.</a:t>
            </a:r>
            <a:endParaRPr sz="2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60"/>
          <p:cNvSpPr/>
          <p:nvPr/>
        </p:nvSpPr>
        <p:spPr>
          <a:xfrm>
            <a:off x="348915" y="1792706"/>
            <a:ext cx="5053200" cy="3513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60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1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2" name="Google Shape;732;p61"/>
          <p:cNvSpPr txBox="1"/>
          <p:nvPr/>
        </p:nvSpPr>
        <p:spPr>
          <a:xfrm>
            <a:off x="5377218" y="1792385"/>
            <a:ext cx="653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Kodlamayı Sınav Sonuna Bırakmayın.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3" name="Google Shape;733;p61"/>
          <p:cNvSpPr/>
          <p:nvPr/>
        </p:nvSpPr>
        <p:spPr>
          <a:xfrm>
            <a:off x="5472752" y="2553529"/>
            <a:ext cx="59571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Cevapları kodlamayı sınav sonuna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bırakmayın.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Her sorudan sonra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kodlayın. Her defasında kodladığınız sayı ile soru numarasını karşılaştırınız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738" name="Google Shape;738;p61"/>
          <p:cNvSpPr/>
          <p:nvPr/>
        </p:nvSpPr>
        <p:spPr>
          <a:xfrm>
            <a:off x="505326" y="1840831"/>
            <a:ext cx="4632300" cy="38502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1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2"/>
          <p:cNvSpPr txBox="1"/>
          <p:nvPr/>
        </p:nvSpPr>
        <p:spPr>
          <a:xfrm>
            <a:off x="5634790" y="1644921"/>
            <a:ext cx="5301900" cy="5232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Kontrol  Et.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6" name="Google Shape;746;p62"/>
          <p:cNvSpPr/>
          <p:nvPr/>
        </p:nvSpPr>
        <p:spPr>
          <a:xfrm>
            <a:off x="5594682" y="2228675"/>
            <a:ext cx="62202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Sınav  sonunda sınav evraklarını teslim etmeden önce;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Signika Negative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Signika Negative"/>
                <a:ea typeface="Signika Negative"/>
                <a:cs typeface="Signika Negative"/>
                <a:sym typeface="Signika Negative"/>
              </a:rPr>
              <a:t>-</a:t>
            </a: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Kitapçık türü ve diğer kodlaman gereken bölümleri kodlayıp kodlamadığını,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Calibri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-Boş bıraktığın soruları,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BB3C10"/>
              </a:buClr>
              <a:buSzPts val="2800"/>
              <a:buFont typeface="Calibri"/>
              <a:buNone/>
            </a:pPr>
            <a:r>
              <a:rPr lang="tr-TR" sz="2800" b="1" i="0" u="none" strike="noStrike" cap="none">
                <a:solidFill>
                  <a:srgbClr val="BB3C10"/>
                </a:solidFill>
                <a:latin typeface="Calibri"/>
                <a:ea typeface="Calibri"/>
                <a:cs typeface="Calibri"/>
                <a:sym typeface="Calibri"/>
              </a:rPr>
              <a:t>-Cevaplarını doğru şekilde kodladığını kontrol et.</a:t>
            </a:r>
            <a:endParaRPr sz="2800" b="1" i="0" u="none" strike="noStrike" cap="none">
              <a:solidFill>
                <a:srgbClr val="BB3C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62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594B7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Sınav Teknikleri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076" name="Picture 4" descr="Büyüteç kağıt vektörler | Büyüteç kağıt vektör çizimler, vektörel grafik | 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 t="8662" r="15693" b="-970"/>
          <a:stretch/>
        </p:blipFill>
        <p:spPr bwMode="auto">
          <a:xfrm>
            <a:off x="747347" y="1473098"/>
            <a:ext cx="3859822" cy="447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3"/>
          <p:cNvSpPr txBox="1">
            <a:spLocks noGrp="1"/>
          </p:cNvSpPr>
          <p:nvPr>
            <p:ph type="title"/>
          </p:nvPr>
        </p:nvSpPr>
        <p:spPr>
          <a:xfrm>
            <a:off x="228600" y="290280"/>
            <a:ext cx="11482754" cy="11415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</a:pPr>
            <a:r>
              <a:rPr lang="tr-TR" sz="6000" b="1" i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BAŞARI</a:t>
            </a:r>
            <a:r>
              <a:rPr lang="tr-TR" sz="6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çalışmakla elde edilir…</a:t>
            </a:r>
            <a:endParaRPr sz="6000" dirty="0"/>
          </a:p>
        </p:txBody>
      </p:sp>
      <p:sp>
        <p:nvSpPr>
          <p:cNvPr id="762" name="Google Shape;762;p63"/>
          <p:cNvSpPr txBox="1"/>
          <p:nvPr/>
        </p:nvSpPr>
        <p:spPr>
          <a:xfrm>
            <a:off x="397042" y="2349035"/>
            <a:ext cx="403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5" name="Google Shape;765;p63"/>
          <p:cNvSpPr txBox="1"/>
          <p:nvPr/>
        </p:nvSpPr>
        <p:spPr>
          <a:xfrm>
            <a:off x="603048" y="5212509"/>
            <a:ext cx="567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84103"/>
            <a:ext cx="4633546" cy="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761;p63"/>
          <p:cNvSpPr/>
          <p:nvPr/>
        </p:nvSpPr>
        <p:spPr>
          <a:xfrm>
            <a:off x="0" y="1692276"/>
            <a:ext cx="5582228" cy="1836737"/>
          </a:xfrm>
          <a:custGeom>
            <a:avLst/>
            <a:gdLst/>
            <a:ahLst/>
            <a:cxnLst/>
            <a:rect l="l" t="t" r="r" b="b"/>
            <a:pathLst>
              <a:path w="2713" h="1157" extrusionOk="0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763;p63"/>
          <p:cNvSpPr txBox="1"/>
          <p:nvPr/>
        </p:nvSpPr>
        <p:spPr>
          <a:xfrm>
            <a:off x="542902" y="3287001"/>
            <a:ext cx="477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46784"/>
            <a:ext cx="5582228" cy="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06478"/>
            <a:ext cx="6620608" cy="2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760;p63"/>
          <p:cNvSpPr/>
          <p:nvPr/>
        </p:nvSpPr>
        <p:spPr>
          <a:xfrm>
            <a:off x="0" y="2654301"/>
            <a:ext cx="6553408" cy="1836737"/>
          </a:xfrm>
          <a:custGeom>
            <a:avLst/>
            <a:gdLst/>
            <a:ahLst/>
            <a:cxnLst/>
            <a:rect l="l" t="t" r="r" b="b"/>
            <a:pathLst>
              <a:path w="3185" h="1157" extrusionOk="0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64;p63"/>
          <p:cNvSpPr txBox="1"/>
          <p:nvPr/>
        </p:nvSpPr>
        <p:spPr>
          <a:xfrm>
            <a:off x="554922" y="4304960"/>
            <a:ext cx="524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endParaRPr sz="28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" name="Google Shape;758;p63"/>
          <p:cNvSpPr/>
          <p:nvPr/>
        </p:nvSpPr>
        <p:spPr>
          <a:xfrm>
            <a:off x="0" y="4591051"/>
            <a:ext cx="8477250" cy="1838325"/>
          </a:xfrm>
          <a:custGeom>
            <a:avLst/>
            <a:gdLst/>
            <a:ahLst/>
            <a:cxnLst/>
            <a:rect l="l" t="t" r="r" b="b"/>
            <a:pathLst>
              <a:path w="4120" h="1158" extrusionOk="0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759;p63"/>
          <p:cNvSpPr/>
          <p:nvPr/>
        </p:nvSpPr>
        <p:spPr>
          <a:xfrm>
            <a:off x="0" y="3635376"/>
            <a:ext cx="7520473" cy="1838325"/>
          </a:xfrm>
          <a:custGeom>
            <a:avLst/>
            <a:gdLst/>
            <a:ahLst/>
            <a:cxnLst/>
            <a:rect l="l" t="t" r="r" b="b"/>
            <a:pathLst>
              <a:path w="3655" h="1158" extrusionOk="0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ed Lights Aesthetic Gif - pic-w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77" y="5732585"/>
            <a:ext cx="4554415" cy="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846384" y="5751668"/>
            <a:ext cx="3147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Rehberlik Servisi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71926" y="2493592"/>
            <a:ext cx="81419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Çalışmak, en hayırlı sermayedir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Hz. Ömer</a:t>
            </a:r>
            <a:endParaRPr lang="tr-TR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5835314" y="1729143"/>
            <a:ext cx="5919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Konuyu Öğrendikten Sonra Test Çözün.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6" name="Google Shape;456;p40"/>
          <p:cNvSpPr/>
          <p:nvPr/>
        </p:nvSpPr>
        <p:spPr>
          <a:xfrm>
            <a:off x="5739779" y="2816748"/>
            <a:ext cx="57753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Konuyu iyi öğrenmeden test çözmek zaman kaybına neden olacaktır. Bu nedenle konuyu öğrendikten sonra test çözün.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481264" y="1660358"/>
            <a:ext cx="4691100" cy="40599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0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Ubuntu"/>
              <a:buNone/>
            </a:pPr>
            <a:r>
              <a:rPr lang="tr-TR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"/>
          <p:cNvSpPr txBox="1"/>
          <p:nvPr/>
        </p:nvSpPr>
        <p:spPr>
          <a:xfrm>
            <a:off x="1096343" y="5248603"/>
            <a:ext cx="2087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TESTING</a:t>
            </a:r>
            <a:endParaRPr sz="2800" b="1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5871409" y="1909617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Soruda Verilenlere Dikkat Edin!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9" name="Google Shape;469;p41"/>
          <p:cNvSpPr/>
          <p:nvPr/>
        </p:nvSpPr>
        <p:spPr>
          <a:xfrm>
            <a:off x="5702966" y="2649782"/>
            <a:ext cx="5775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Verilen bilgileri dikkatli okuyun. Altı çizili veya koyu yazılmış kelimelere dikkat edin. 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481264" y="1665027"/>
            <a:ext cx="4944900" cy="41067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1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2"/>
          <p:cNvSpPr txBox="1"/>
          <p:nvPr/>
        </p:nvSpPr>
        <p:spPr>
          <a:xfrm>
            <a:off x="5871409" y="1909617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Vurgulanan Yerlere Dikkat Edin!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82" name="Google Shape;482;p42"/>
          <p:cNvSpPr/>
          <p:nvPr/>
        </p:nvSpPr>
        <p:spPr>
          <a:xfrm>
            <a:off x="5702966" y="2649782"/>
            <a:ext cx="57753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Tamamen, mutlaka, sadece, en az, en fazla, en önemli, her zaman, asla, yalnızca, değildir, ulaşılmaz, ilk, son </a:t>
            </a:r>
            <a:r>
              <a:rPr lang="tr-TR" sz="28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v.b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 Vurgulanan yerleri gözden kaçırmayın.</a:t>
            </a:r>
            <a:endParaRPr sz="2800" b="1" i="0" u="none" strike="noStrike" cap="none" dirty="0">
              <a:solidFill>
                <a:schemeClr val="tx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312821" y="1461990"/>
            <a:ext cx="4873200" cy="4032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2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3"/>
          <p:cNvSpPr txBox="1"/>
          <p:nvPr/>
        </p:nvSpPr>
        <p:spPr>
          <a:xfrm>
            <a:off x="5354051" y="1452416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Sorulara Ön Yargılı Yaklaşmayın.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5041232" y="1976013"/>
            <a:ext cx="65934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Sınavda zor da, kolay da sorular olacaktır. 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 kadar kolay soru olmaz diye soruya yorumunuzu katmayın. 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Kolay soruları küçümsemeyin. Unutmayın bir çok öğrenci en kolay sorularda basit hatalar yapıyor.</a:t>
            </a:r>
            <a:endParaRPr sz="1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3"/>
          <p:cNvSpPr/>
          <p:nvPr/>
        </p:nvSpPr>
        <p:spPr>
          <a:xfrm>
            <a:off x="505327" y="1840832"/>
            <a:ext cx="41991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3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/>
          <p:nvPr/>
        </p:nvSpPr>
        <p:spPr>
          <a:xfrm>
            <a:off x="5145207" y="1452416"/>
            <a:ext cx="69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Uzun Soruları Atlamayın!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5041232" y="1976013"/>
            <a:ext cx="65934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Sorunun uzun olması zor olduğu anlamına gelmez. Soruyu sadece uzun olduğu için atlamayın. Bazı uzun sorular da çok kolay olabilir.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393712" y="1630921"/>
            <a:ext cx="4536000" cy="38793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4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 txBox="1"/>
          <p:nvPr/>
        </p:nvSpPr>
        <p:spPr>
          <a:xfrm>
            <a:off x="5513696" y="2056207"/>
            <a:ext cx="59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800"/>
              <a:buFont typeface="Ubuntu"/>
              <a:buNone/>
            </a:pPr>
            <a:r>
              <a:rPr lang="tr-TR" sz="28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Soruya Yorum Katmayın!</a:t>
            </a:r>
            <a:endParaRPr sz="28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5" name="Google Shape;525;p45"/>
          <p:cNvSpPr/>
          <p:nvPr/>
        </p:nvSpPr>
        <p:spPr>
          <a:xfrm>
            <a:off x="464066" y="1894527"/>
            <a:ext cx="41991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5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7" name="Google Shape;527;p45"/>
          <p:cNvSpPr txBox="1"/>
          <p:nvPr/>
        </p:nvSpPr>
        <p:spPr>
          <a:xfrm>
            <a:off x="5404514" y="2579427"/>
            <a:ext cx="5760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Soruda neyi soruyorsa ona odaklanın. Sorunun yanlış veya bu kadar kolay olamayacağını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düşünüp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sorudan uzaklaşmayın.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6"/>
          <p:cNvSpPr txBox="1"/>
          <p:nvPr/>
        </p:nvSpPr>
        <p:spPr>
          <a:xfrm>
            <a:off x="5308979" y="1729142"/>
            <a:ext cx="675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F8C30"/>
              </a:buClr>
              <a:buSzPts val="2400"/>
              <a:buFont typeface="Ubuntu"/>
              <a:buNone/>
            </a:pPr>
            <a:r>
              <a:rPr lang="tr-TR" sz="2400" b="1" i="0" u="none" strike="noStrike" cap="none">
                <a:solidFill>
                  <a:srgbClr val="5F8C30"/>
                </a:solidFill>
                <a:latin typeface="Ubuntu"/>
                <a:ea typeface="Ubuntu"/>
                <a:cs typeface="Ubuntu"/>
                <a:sym typeface="Ubuntu"/>
              </a:rPr>
              <a:t>İlk İşaretlediğiniz Seçeneği Değiştirmeyin!.</a:t>
            </a:r>
            <a:endParaRPr sz="2400" b="1" i="0" u="none" strike="noStrike" cap="none">
              <a:solidFill>
                <a:srgbClr val="5F8C3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46"/>
          <p:cNvSpPr/>
          <p:nvPr/>
        </p:nvSpPr>
        <p:spPr>
          <a:xfrm>
            <a:off x="5418161" y="2228676"/>
            <a:ext cx="60600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Kararsız kaldıktan sonra ilk işaretlediğin seçeneği </a:t>
            </a:r>
            <a:r>
              <a:rPr lang="tr-TR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(eğer aklına yeni bir bilgi veya ip ucu gelmediyse) </a:t>
            </a:r>
            <a:r>
              <a:rPr lang="tr-TR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değiştirmeyin. </a:t>
            </a:r>
            <a:r>
              <a:rPr lang="tr-TR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Genellikle ilk işaretlenen seçenek doğru çıkar.</a:t>
            </a:r>
            <a:endParaRPr sz="28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6"/>
          <p:cNvSpPr/>
          <p:nvPr/>
        </p:nvSpPr>
        <p:spPr>
          <a:xfrm>
            <a:off x="505326" y="1840832"/>
            <a:ext cx="4632300" cy="3645600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hinThick">
            <a:solidFill>
              <a:srgbClr val="5C8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6"/>
          <p:cNvSpPr txBox="1">
            <a:spLocks noGrp="1"/>
          </p:cNvSpPr>
          <p:nvPr>
            <p:ph type="title"/>
          </p:nvPr>
        </p:nvSpPr>
        <p:spPr>
          <a:xfrm>
            <a:off x="892620" y="181996"/>
            <a:ext cx="10515600" cy="9435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AC3F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</a:pPr>
            <a:r>
              <a:rPr lang="tr-T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Çözme Teknikleri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89</TotalTime>
  <Words>789</Words>
  <Application>Microsoft Office PowerPoint</Application>
  <PresentationFormat>Özel</PresentationFormat>
  <Paragraphs>108</Paragraphs>
  <Slides>27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Tw Cen MT</vt:lpstr>
      <vt:lpstr>Ubuntu</vt:lpstr>
      <vt:lpstr>Signika Negative</vt:lpstr>
      <vt:lpstr>Damla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BAŞARI çalışmakla elde edilir…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ÇÖZME  TEKNİKLERİ</dc:title>
  <cp:lastModifiedBy>User</cp:lastModifiedBy>
  <cp:revision>20</cp:revision>
  <dcterms:modified xsi:type="dcterms:W3CDTF">2022-05-25T06:37:39Z</dcterms:modified>
</cp:coreProperties>
</file>