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0" r:id="rId5"/>
    <p:sldId id="258" r:id="rId6"/>
    <p:sldId id="264" r:id="rId7"/>
    <p:sldId id="259" r:id="rId8"/>
    <p:sldId id="26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E3CA-F515-4614-8931-122E80A1AA10}" type="datetimeFigureOut">
              <a:rPr lang="tr-TR" smtClean="0"/>
              <a:t>10.10.2023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8FAA-8E67-4195-9037-25300AF23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581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E3CA-F515-4614-8931-122E80A1AA10}" type="datetimeFigureOut">
              <a:rPr lang="tr-TR" smtClean="0"/>
              <a:t>10.10.2023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8FAA-8E67-4195-9037-25300AF23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747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E3CA-F515-4614-8931-122E80A1AA10}" type="datetimeFigureOut">
              <a:rPr lang="tr-TR" smtClean="0"/>
              <a:t>10.10.2023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8FAA-8E67-4195-9037-25300AF23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727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E3CA-F515-4614-8931-122E80A1AA10}" type="datetimeFigureOut">
              <a:rPr lang="tr-TR" smtClean="0"/>
              <a:t>10.10.2023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8FAA-8E67-4195-9037-25300AF23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44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E3CA-F515-4614-8931-122E80A1AA10}" type="datetimeFigureOut">
              <a:rPr lang="tr-TR" smtClean="0"/>
              <a:t>10.10.2023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8FAA-8E67-4195-9037-25300AF23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977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E3CA-F515-4614-8931-122E80A1AA10}" type="datetimeFigureOut">
              <a:rPr lang="tr-TR" smtClean="0"/>
              <a:t>10.10.2023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8FAA-8E67-4195-9037-25300AF23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575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E3CA-F515-4614-8931-122E80A1AA10}" type="datetimeFigureOut">
              <a:rPr lang="tr-TR" smtClean="0"/>
              <a:t>10.10.2023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8FAA-8E67-4195-9037-25300AF23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703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E3CA-F515-4614-8931-122E80A1AA10}" type="datetimeFigureOut">
              <a:rPr lang="tr-TR" smtClean="0"/>
              <a:t>10.10.2023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8FAA-8E67-4195-9037-25300AF23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704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E3CA-F515-4614-8931-122E80A1AA10}" type="datetimeFigureOut">
              <a:rPr lang="tr-TR" smtClean="0"/>
              <a:t>10.10.2023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8FAA-8E67-4195-9037-25300AF23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344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E3CA-F515-4614-8931-122E80A1AA10}" type="datetimeFigureOut">
              <a:rPr lang="tr-TR" smtClean="0"/>
              <a:t>10.10.2023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8FAA-8E67-4195-9037-25300AF23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796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E3CA-F515-4614-8931-122E80A1AA10}" type="datetimeFigureOut">
              <a:rPr lang="tr-TR" smtClean="0"/>
              <a:t>10.10.2023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8FAA-8E67-4195-9037-25300AF23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202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EE3CA-F515-4614-8931-122E80A1AA10}" type="datetimeFigureOut">
              <a:rPr lang="tr-TR" smtClean="0"/>
              <a:t>10.10.2023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B8FAA-8E67-4195-9037-25300AF23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3844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" r="3337"/>
          <a:stretch/>
        </p:blipFill>
        <p:spPr bwMode="auto">
          <a:xfrm>
            <a:off x="2699238" y="1195754"/>
            <a:ext cx="5671038" cy="34729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20" t="14527" r="26572" b="21448"/>
          <a:stretch/>
        </p:blipFill>
        <p:spPr>
          <a:xfrm>
            <a:off x="9337429" y="3832731"/>
            <a:ext cx="2388577" cy="25416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4213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563" y="5385288"/>
            <a:ext cx="1454368" cy="1305658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39978" y="322566"/>
            <a:ext cx="11524129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Eğitim Koçluk Sistemi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eğitim ortamında bir öğretmen (koç) ve öğrenci arasında kurulan,   öğrencinin gelişimini destekleme amaçlı bir güç birliğidir.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altLang="tr-TR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Koçluk öğrencinin; kendini tanımasını, kendisinde geliştirebileceği alanlarla ilgili hedefler belirlemesini, öğrenme becerilerini kazanmasını, amaçlamaktadır.</a:t>
            </a: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822876"/>
            <a:ext cx="121920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89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89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89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89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89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89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89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89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89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anose="05000000000000000000" pitchFamily="2" charset="2"/>
              <a:buChar char="v"/>
              <a:tabLst>
                <a:tab pos="989013" algn="l"/>
              </a:tabLst>
            </a:pP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Eğitim koçluğu sürecinde öğrenci 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kendisini daha iyi tanır, sahip olduğu 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özelliklerini keşfeder 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ve hataları tecrübe olarak kabul edip, yeterliliklerini artırır.</a:t>
            </a:r>
            <a:endPara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anose="05000000000000000000" pitchFamily="2" charset="2"/>
              <a:buChar char="v"/>
              <a:tabLst>
                <a:tab pos="989013" algn="l"/>
              </a:tabLst>
            </a:pP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Eğitim koçluğu sistemi; öğrencinin okul </a:t>
            </a:r>
            <a:r>
              <a:rPr lang="tr-TR" altLang="tr-TR" dirty="0" smtClean="0">
                <a:solidFill>
                  <a:schemeClr val="bg1"/>
                </a:solidFill>
              </a:rPr>
              <a:t>hayat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ı 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aile 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hayatı 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ve sosyal 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hayatının 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olumlu yönde etkilenmesini hedefleyen, başından sonuna değin güven ve gizlilik esasına dayanan bir süreçtir.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anose="05000000000000000000" pitchFamily="2" charset="2"/>
              <a:buChar char="v"/>
              <a:tabLst>
                <a:tab pos="989013" algn="l"/>
              </a:tabLst>
            </a:pP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Koçluk sisteminin uygulandığı okullarda, ders başarısının yükseldiği, bireyin ailesiyle ve çevresiyle ilişkilerinin güçlendiği ve disiplin problemlerinin önemli oranda azaldığı gözlenmiştir.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anose="05000000000000000000" pitchFamily="2" charset="2"/>
              <a:buChar char="v"/>
              <a:tabLst>
                <a:tab pos="989013" algn="l"/>
              </a:tabLst>
            </a:pP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Eğitim koçluğu, bireyin arzu ettiği hedef ve performansa erişmek için koç ve öğrenci arasında çalışılan program dâhilinde akademik başarıda, eğitim hedeflerinin yerine getirilmesinde, öğrencinin bireysel özelliklerini ön plana çıkartır.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anose="05000000000000000000" pitchFamily="2" charset="2"/>
              <a:buChar char="v"/>
              <a:tabLst>
                <a:tab pos="989013" algn="l"/>
              </a:tabLst>
            </a:pP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Eğitim koçluğunun okul idaresini, öğretmenleri ve ebeveynleri kapsayan üç temel dayanağı bulunur.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anose="05000000000000000000" pitchFamily="2" charset="2"/>
              <a:buChar char="v"/>
              <a:tabLst>
                <a:tab pos="989013" algn="l"/>
              </a:tabLst>
            </a:pP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Eğitim Koçu, öğrenciye odaklanarak öğrenci ve aile ile birlikte öğrencinin başarma 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isteğini arttırıcı çalışmalar yapar. Öğrenci ile iletişim halinde ders başarısını takip eder. Gerekli durumlarda okul rehberlik servisine öğrenciyi yönlendirir.</a:t>
            </a:r>
            <a:endPara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0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045" y="5473212"/>
            <a:ext cx="2611315" cy="1305658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95654" y="545011"/>
            <a:ext cx="11649807" cy="2321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860">
              <a:spcAft>
                <a:spcPts val="0"/>
              </a:spcAft>
            </a:pPr>
            <a:r>
              <a:rPr lang="tr-TR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t Orange" panose="00000400000000000000" pitchFamily="2" charset="0"/>
                <a:ea typeface="Calibri" panose="020F0502020204030204" pitchFamily="34" charset="0"/>
                <a:cs typeface="Agent Orange" panose="00000400000000000000" pitchFamily="2" charset="0"/>
              </a:rPr>
              <a:t>Sürecin</a:t>
            </a:r>
            <a:r>
              <a:rPr lang="tr-TR" spc="-2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t Orange" panose="00000400000000000000" pitchFamily="2" charset="0"/>
                <a:ea typeface="Calibri" panose="020F0502020204030204" pitchFamily="34" charset="0"/>
                <a:cs typeface="Agent Orange" panose="00000400000000000000" pitchFamily="2" charset="0"/>
              </a:rPr>
              <a:t> </a:t>
            </a:r>
            <a:r>
              <a:rPr lang="tr-TR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t Orange" panose="00000400000000000000" pitchFamily="2" charset="0"/>
                <a:ea typeface="Calibri" panose="020F0502020204030204" pitchFamily="34" charset="0"/>
                <a:cs typeface="Agent Orange" panose="00000400000000000000" pitchFamily="2" charset="0"/>
              </a:rPr>
              <a:t>işleyişi</a:t>
            </a:r>
            <a:r>
              <a:rPr lang="tr-TR" spc="-1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t Orange" panose="00000400000000000000" pitchFamily="2" charset="0"/>
                <a:ea typeface="Calibri" panose="020F0502020204030204" pitchFamily="34" charset="0"/>
                <a:cs typeface="Agent Orange" panose="00000400000000000000" pitchFamily="2" charset="0"/>
              </a:rPr>
              <a:t> </a:t>
            </a:r>
            <a:r>
              <a:rPr lang="tr-TR" sz="10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t Orange" panose="00000400000000000000" pitchFamily="2" charset="0"/>
                <a:ea typeface="Calibri" panose="020F0502020204030204" pitchFamily="34" charset="0"/>
                <a:cs typeface="Agent Orange" panose="00000400000000000000" pitchFamily="2" charset="0"/>
              </a:rPr>
              <a:t> </a:t>
            </a:r>
            <a:endParaRPr lang="tr-TR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t Orange" panose="00000400000000000000" pitchFamily="2" charset="0"/>
              <a:ea typeface="Calibri" panose="020F0502020204030204" pitchFamily="34" charset="0"/>
              <a:cs typeface="Agent Orange" panose="00000400000000000000" pitchFamily="2" charset="0"/>
            </a:endParaRPr>
          </a:p>
          <a:p>
            <a:pPr marL="342900" lvl="0" indent="-342900">
              <a:spcBef>
                <a:spcPts val="44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"/>
              <a:tabLst>
                <a:tab pos="988695" algn="l"/>
              </a:tabLst>
            </a:pP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Eğitim</a:t>
            </a:r>
            <a:r>
              <a:rPr lang="tr-TR" sz="2000" spc="-25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koçu</a:t>
            </a:r>
            <a:r>
              <a:rPr lang="tr-TR" sz="2000" spc="-2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sorular ve anket uygulamaları</a:t>
            </a:r>
            <a:r>
              <a:rPr lang="tr-TR" sz="2000" spc="-10" dirty="0" smtClean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yoluyla</a:t>
            </a:r>
            <a:r>
              <a:rPr lang="tr-TR" sz="2000" spc="-1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öğrencinin</a:t>
            </a:r>
            <a:r>
              <a:rPr lang="tr-TR" sz="2000" spc="-2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kendini</a:t>
            </a:r>
            <a:r>
              <a:rPr lang="tr-TR" sz="2000" spc="-25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tanımasına</a:t>
            </a:r>
            <a:r>
              <a:rPr lang="tr-TR" sz="2000" spc="-15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yardımcı</a:t>
            </a:r>
            <a:r>
              <a:rPr lang="tr-TR" sz="2000" spc="-15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spc="-1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olur.</a:t>
            </a:r>
            <a:endParaRPr lang="tr-TR" sz="2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>
              <a:spcBef>
                <a:spcPts val="74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"/>
              <a:tabLst>
                <a:tab pos="988695" algn="l"/>
              </a:tabLst>
            </a:pP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Öğrenci,</a:t>
            </a:r>
            <a:r>
              <a:rPr lang="tr-TR" sz="2000" spc="-25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koçluk</a:t>
            </a:r>
            <a:r>
              <a:rPr lang="tr-TR" sz="2000" spc="-3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sisteminde</a:t>
            </a:r>
            <a:r>
              <a:rPr lang="tr-TR" sz="2000" spc="-3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belirlenen</a:t>
            </a:r>
            <a:r>
              <a:rPr lang="tr-TR" sz="2000" spc="-25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hedefler</a:t>
            </a:r>
            <a:r>
              <a:rPr lang="tr-TR" sz="2000" spc="-25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doğrultusunda</a:t>
            </a:r>
            <a:r>
              <a:rPr lang="tr-TR" sz="2000" spc="-35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sorumluluk</a:t>
            </a:r>
            <a:r>
              <a:rPr lang="tr-TR" sz="2000" spc="-35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spc="-1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alır.</a:t>
            </a:r>
            <a:endParaRPr lang="tr-TR" sz="2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>
              <a:spcBef>
                <a:spcPts val="73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"/>
              <a:tabLst>
                <a:tab pos="988695" algn="l"/>
              </a:tabLst>
            </a:pP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Eğitim</a:t>
            </a:r>
            <a:r>
              <a:rPr lang="tr-TR" sz="2000" spc="-2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koçu</a:t>
            </a:r>
            <a:r>
              <a:rPr lang="tr-TR" sz="2000" spc="-15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süreç</a:t>
            </a:r>
            <a:r>
              <a:rPr lang="tr-TR" sz="2000" spc="-15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içinde</a:t>
            </a:r>
            <a:r>
              <a:rPr lang="tr-TR" sz="2000" spc="-3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öğrenciye</a:t>
            </a:r>
            <a:r>
              <a:rPr lang="tr-TR" sz="2000" spc="-5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geribildirim</a:t>
            </a:r>
            <a:r>
              <a:rPr lang="tr-TR" sz="2000" spc="-1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verir</a:t>
            </a:r>
            <a:r>
              <a:rPr lang="tr-TR" sz="2000" spc="-5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ve</a:t>
            </a:r>
            <a:r>
              <a:rPr lang="tr-TR" sz="2000" spc="-15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yakından</a:t>
            </a:r>
            <a:r>
              <a:rPr lang="tr-TR" sz="2000" spc="-15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takip</a:t>
            </a:r>
            <a:r>
              <a:rPr lang="tr-TR" sz="2000" spc="-15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spc="-1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eder.</a:t>
            </a:r>
            <a:endParaRPr lang="tr-TR" sz="2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442720" lvl="0" indent="-342900">
              <a:lnSpc>
                <a:spcPct val="115000"/>
              </a:lnSpc>
              <a:spcBef>
                <a:spcPts val="73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"/>
              <a:tabLst>
                <a:tab pos="988695" algn="l"/>
              </a:tabLst>
            </a:pP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Eğitim</a:t>
            </a:r>
            <a:r>
              <a:rPr lang="tr-TR" sz="2000" spc="-2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koçu</a:t>
            </a:r>
            <a:r>
              <a:rPr lang="tr-TR" sz="2000" spc="-3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ve</a:t>
            </a:r>
            <a:r>
              <a:rPr lang="tr-TR" sz="2000" spc="-25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öğrenci</a:t>
            </a:r>
            <a:r>
              <a:rPr lang="tr-TR" sz="2000" spc="-25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süreç</a:t>
            </a:r>
            <a:r>
              <a:rPr lang="tr-TR" sz="2000" spc="-25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hakkında</a:t>
            </a:r>
            <a:r>
              <a:rPr lang="tr-TR" sz="2000" spc="-25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değerlendirme</a:t>
            </a:r>
            <a:r>
              <a:rPr lang="tr-TR" sz="2000" spc="-2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yaparak</a:t>
            </a:r>
            <a:r>
              <a:rPr lang="tr-TR" sz="2000" spc="-3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gerektiğinde hedeflerde </a:t>
            </a:r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düzenleme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yaparlar.</a:t>
            </a:r>
            <a:endParaRPr lang="tr-TR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12141" y="286615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30554" y="3323359"/>
            <a:ext cx="953125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89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89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89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89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89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89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89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89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89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Tx/>
              <a:tabLst>
                <a:tab pos="989013" algn="l"/>
              </a:tabLst>
            </a:pPr>
            <a:r>
              <a:rPr kumimoji="0" lang="tr-TR" altLang="tr-TR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t Orange" panose="00000400000000000000" pitchFamily="2" charset="0"/>
                <a:cs typeface="Agent Orange" panose="00000400000000000000" pitchFamily="2" charset="0"/>
              </a:rPr>
              <a:t>Kısaca Eğitim</a:t>
            </a:r>
            <a:r>
              <a:rPr kumimoji="0" lang="tr-TR" altLang="tr-TR" sz="2400" b="1" i="1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t Orange" panose="00000400000000000000" pitchFamily="2" charset="0"/>
                <a:cs typeface="Agent Orange" panose="00000400000000000000" pitchFamily="2" charset="0"/>
              </a:rPr>
              <a:t> Koçu,</a:t>
            </a:r>
            <a:endParaRPr kumimoji="0" lang="tr-TR" altLang="tr-TR" sz="24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t Orange" panose="00000400000000000000" pitchFamily="2" charset="0"/>
              <a:cs typeface="Agent Orange" panose="00000400000000000000" pitchFamily="2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anose="05000000000000000000" pitchFamily="2" charset="2"/>
              <a:buChar char="v"/>
              <a:tabLst>
                <a:tab pos="989013" algn="l"/>
              </a:tabLst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Ben ne istiyorum?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anose="05000000000000000000" pitchFamily="2" charset="2"/>
              <a:buChar char="v"/>
              <a:tabLst>
                <a:tab pos="989013" algn="l"/>
              </a:tabLst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Ben neler yapabilirim?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anose="05000000000000000000" pitchFamily="2" charset="2"/>
              <a:buChar char="v"/>
              <a:tabLst>
                <a:tab pos="989013" algn="l"/>
              </a:tabLst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Ben neleri yapmaktan hoşlanırım?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anose="05000000000000000000" pitchFamily="2" charset="2"/>
              <a:buChar char="v"/>
              <a:tabLst>
                <a:tab pos="989013" algn="l"/>
              </a:tabLst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Ben nerede olmak istiyorum?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89013" algn="l"/>
              </a:tabLst>
            </a:pPr>
            <a:r>
              <a:rPr kumimoji="0" lang="tr-TR" altLang="tr-T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Sorularına öğrenciyle birlikte cevap bulmaya çalışır.</a:t>
            </a:r>
            <a:endParaRPr kumimoji="0" lang="tr-TR" altLang="tr-TR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18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045" y="5473212"/>
            <a:ext cx="2611315" cy="1305658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334106" y="668216"/>
            <a:ext cx="1177290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>
                <a:solidFill>
                  <a:srgbClr val="FFFF00"/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Koçluk sisteminde</a:t>
            </a:r>
          </a:p>
          <a:p>
            <a:endParaRPr lang="tr-TR" dirty="0">
              <a:solidFill>
                <a:schemeClr val="bg1"/>
              </a:solidFill>
              <a:latin typeface="Agent Orange" panose="00000400000000000000" pitchFamily="2" charset="0"/>
              <a:cs typeface="Agent Orange" panose="00000400000000000000" pitchFamily="2" charset="0"/>
            </a:endParaRPr>
          </a:p>
          <a:p>
            <a:r>
              <a:rPr lang="tr-TR" sz="2400" b="1" dirty="0" smtClean="0">
                <a:solidFill>
                  <a:srgbClr val="FFFF00"/>
                </a:solidFill>
                <a:cs typeface="Agent Orange" panose="00000400000000000000" pitchFamily="2" charset="0"/>
              </a:rPr>
              <a:t>Öğrenciyi tanıma, </a:t>
            </a:r>
            <a:r>
              <a:rPr lang="tr-TR" b="1" dirty="0" smtClean="0">
                <a:solidFill>
                  <a:schemeClr val="bg1"/>
                </a:solidFill>
                <a:cs typeface="Agent Orange" panose="00000400000000000000" pitchFamily="2" charset="0"/>
              </a:rPr>
              <a:t>( kişisel özellikleri, aile yapısı, sorunları, sorun edindikleri, sosyal-duygusal gelişim özellikleri, arkadaşlık ilişkileri, merakları, yetenekleri </a:t>
            </a:r>
            <a:r>
              <a:rPr lang="tr-TR" b="1" dirty="0" err="1" smtClean="0">
                <a:solidFill>
                  <a:schemeClr val="bg1"/>
                </a:solidFill>
                <a:cs typeface="Agent Orange" panose="00000400000000000000" pitchFamily="2" charset="0"/>
              </a:rPr>
              <a:t>v.b</a:t>
            </a:r>
            <a:r>
              <a:rPr lang="tr-TR" b="1" dirty="0" smtClean="0">
                <a:solidFill>
                  <a:schemeClr val="bg1"/>
                </a:solidFill>
                <a:cs typeface="Agent Orange" panose="00000400000000000000" pitchFamily="2" charset="0"/>
              </a:rPr>
              <a:t>)</a:t>
            </a:r>
          </a:p>
          <a:p>
            <a:endParaRPr lang="tr-TR" b="1" dirty="0">
              <a:solidFill>
                <a:schemeClr val="bg1"/>
              </a:solidFill>
              <a:cs typeface="Agent Orange" panose="00000400000000000000" pitchFamily="2" charset="0"/>
            </a:endParaRPr>
          </a:p>
          <a:p>
            <a:r>
              <a:rPr lang="tr-TR" sz="2400" b="1" dirty="0" smtClean="0">
                <a:solidFill>
                  <a:srgbClr val="FFFF00"/>
                </a:solidFill>
                <a:cs typeface="Agent Orange" panose="00000400000000000000" pitchFamily="2" charset="0"/>
              </a:rPr>
              <a:t>Akademik Gelişimi, </a:t>
            </a:r>
            <a:r>
              <a:rPr lang="tr-TR" b="1" dirty="0" smtClean="0">
                <a:solidFill>
                  <a:schemeClr val="bg1"/>
                </a:solidFill>
                <a:cs typeface="Agent Orange" panose="00000400000000000000" pitchFamily="2" charset="0"/>
              </a:rPr>
              <a:t>(ders çalışma alışkanlığı, akademik başarısı, ders çalışma teknikleri hakkında bildikleri, derslere olan ilgisi </a:t>
            </a:r>
            <a:r>
              <a:rPr lang="tr-TR" b="1" dirty="0" err="1" smtClean="0">
                <a:solidFill>
                  <a:schemeClr val="bg1"/>
                </a:solidFill>
                <a:cs typeface="Agent Orange" panose="00000400000000000000" pitchFamily="2" charset="0"/>
              </a:rPr>
              <a:t>v.b</a:t>
            </a:r>
            <a:r>
              <a:rPr lang="tr-TR" b="1" dirty="0" smtClean="0">
                <a:solidFill>
                  <a:schemeClr val="bg1"/>
                </a:solidFill>
                <a:cs typeface="Agent Orange" panose="00000400000000000000" pitchFamily="2" charset="0"/>
              </a:rPr>
              <a:t>)</a:t>
            </a:r>
          </a:p>
          <a:p>
            <a:endParaRPr lang="tr-TR" sz="2400" b="1" dirty="0">
              <a:solidFill>
                <a:schemeClr val="bg1"/>
              </a:solidFill>
              <a:cs typeface="Agent Orange" panose="00000400000000000000" pitchFamily="2" charset="0"/>
            </a:endParaRPr>
          </a:p>
          <a:p>
            <a:r>
              <a:rPr lang="tr-TR" sz="2400" b="1" dirty="0" smtClean="0">
                <a:solidFill>
                  <a:srgbClr val="FFFF00"/>
                </a:solidFill>
                <a:cs typeface="Agent Orange" panose="00000400000000000000" pitchFamily="2" charset="0"/>
              </a:rPr>
              <a:t>Mesleki Gelişimi,  </a:t>
            </a:r>
            <a:r>
              <a:rPr lang="tr-TR" b="1" dirty="0" smtClean="0">
                <a:solidFill>
                  <a:schemeClr val="bg1"/>
                </a:solidFill>
                <a:cs typeface="Agent Orange" panose="00000400000000000000" pitchFamily="2" charset="0"/>
              </a:rPr>
              <a:t>( İlgi ve yetenekleri, meslekler hakkında bilgi düzeyi, hedeflediği bölüm- alan- meslekler </a:t>
            </a:r>
            <a:r>
              <a:rPr lang="tr-TR" b="1" dirty="0" err="1" smtClean="0">
                <a:solidFill>
                  <a:schemeClr val="bg1"/>
                </a:solidFill>
                <a:cs typeface="Agent Orange" panose="00000400000000000000" pitchFamily="2" charset="0"/>
              </a:rPr>
              <a:t>v.b</a:t>
            </a:r>
            <a:r>
              <a:rPr lang="tr-TR" b="1" dirty="0" smtClean="0">
                <a:solidFill>
                  <a:schemeClr val="bg1"/>
                </a:solidFill>
                <a:cs typeface="Agent Orange" panose="00000400000000000000" pitchFamily="2" charset="0"/>
              </a:rPr>
              <a:t>) </a:t>
            </a:r>
          </a:p>
          <a:p>
            <a:endParaRPr lang="tr-TR" sz="2400" b="1" dirty="0">
              <a:solidFill>
                <a:schemeClr val="bg1"/>
              </a:solidFill>
              <a:cs typeface="Agent Orange" panose="00000400000000000000" pitchFamily="2" charset="0"/>
            </a:endParaRPr>
          </a:p>
          <a:p>
            <a:r>
              <a:rPr lang="tr-TR" sz="2400" b="1" dirty="0" smtClean="0">
                <a:solidFill>
                  <a:schemeClr val="bg1"/>
                </a:solidFill>
                <a:cs typeface="Agent Orange" panose="00000400000000000000" pitchFamily="2" charset="0"/>
              </a:rPr>
              <a:t>Bütün olarak ele alınmalı. Bu çalışmalarda Öğretmen- Öğrenci – Veli – Rehberlik Servisi ve Okul İdaresi iş birliği içerisinde  hareket etmelidir.</a:t>
            </a:r>
            <a:endParaRPr lang="tr-TR" sz="2400" b="1" dirty="0">
              <a:solidFill>
                <a:schemeClr val="bg1"/>
              </a:solidFill>
              <a:cs typeface="Agent Oran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02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045" y="5473212"/>
            <a:ext cx="2611315" cy="1305658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0" y="518522"/>
            <a:ext cx="12192000" cy="540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00835" marR="1841500" algn="ctr">
              <a:spcBef>
                <a:spcPts val="880"/>
              </a:spcBef>
              <a:spcAft>
                <a:spcPts val="0"/>
              </a:spcAft>
            </a:pPr>
            <a:r>
              <a:rPr lang="tr-TR" sz="2200" b="1" dirty="0" smtClean="0">
                <a:solidFill>
                  <a:srgbClr val="FFFF00"/>
                </a:solidFill>
                <a:effectLst/>
                <a:latin typeface="Agent Orange" panose="00000400000000000000" pitchFamily="2" charset="0"/>
                <a:ea typeface="Calibri" panose="020F0502020204030204" pitchFamily="34" charset="0"/>
                <a:cs typeface="Agent Orange" panose="00000400000000000000" pitchFamily="2" charset="0"/>
              </a:rPr>
              <a:t>OKULDA</a:t>
            </a:r>
            <a:r>
              <a:rPr lang="tr-TR" sz="2200" b="1" spc="-25" dirty="0" smtClean="0">
                <a:solidFill>
                  <a:srgbClr val="FFFF00"/>
                </a:solidFill>
                <a:effectLst/>
                <a:latin typeface="Agent Orange" panose="00000400000000000000" pitchFamily="2" charset="0"/>
                <a:ea typeface="Calibri" panose="020F0502020204030204" pitchFamily="34" charset="0"/>
                <a:cs typeface="Agent Orange" panose="00000400000000000000" pitchFamily="2" charset="0"/>
              </a:rPr>
              <a:t> </a:t>
            </a:r>
            <a:r>
              <a:rPr lang="tr-TR" sz="2200" b="1" dirty="0" smtClean="0">
                <a:solidFill>
                  <a:srgbClr val="FFFF00"/>
                </a:solidFill>
                <a:effectLst/>
                <a:latin typeface="Agent Orange" panose="00000400000000000000" pitchFamily="2" charset="0"/>
                <a:ea typeface="Calibri" panose="020F0502020204030204" pitchFamily="34" charset="0"/>
                <a:cs typeface="Agent Orange" panose="00000400000000000000" pitchFamily="2" charset="0"/>
              </a:rPr>
              <a:t>KOÇLUK</a:t>
            </a:r>
            <a:r>
              <a:rPr lang="tr-TR" sz="2200" b="1" spc="-25" dirty="0" smtClean="0">
                <a:solidFill>
                  <a:srgbClr val="FFFF00"/>
                </a:solidFill>
                <a:effectLst/>
                <a:latin typeface="Agent Orange" panose="00000400000000000000" pitchFamily="2" charset="0"/>
                <a:ea typeface="Calibri" panose="020F0502020204030204" pitchFamily="34" charset="0"/>
                <a:cs typeface="Agent Orange" panose="00000400000000000000" pitchFamily="2" charset="0"/>
              </a:rPr>
              <a:t> </a:t>
            </a:r>
            <a:r>
              <a:rPr lang="tr-TR" sz="2200" b="1" dirty="0" smtClean="0">
                <a:solidFill>
                  <a:srgbClr val="FFFF00"/>
                </a:solidFill>
                <a:effectLst/>
                <a:latin typeface="Agent Orange" panose="00000400000000000000" pitchFamily="2" charset="0"/>
                <a:ea typeface="Calibri" panose="020F0502020204030204" pitchFamily="34" charset="0"/>
                <a:cs typeface="Agent Orange" panose="00000400000000000000" pitchFamily="2" charset="0"/>
              </a:rPr>
              <a:t>SÜRECİ</a:t>
            </a:r>
            <a:r>
              <a:rPr lang="tr-TR" sz="2200" b="1" spc="-25" dirty="0" smtClean="0">
                <a:solidFill>
                  <a:srgbClr val="FFFF00"/>
                </a:solidFill>
                <a:effectLst/>
                <a:latin typeface="Agent Orange" panose="00000400000000000000" pitchFamily="2" charset="0"/>
                <a:ea typeface="Calibri" panose="020F0502020204030204" pitchFamily="34" charset="0"/>
                <a:cs typeface="Agent Orange" panose="00000400000000000000" pitchFamily="2" charset="0"/>
              </a:rPr>
              <a:t> </a:t>
            </a:r>
            <a:r>
              <a:rPr lang="tr-TR" sz="2200" b="1" dirty="0" smtClean="0">
                <a:solidFill>
                  <a:srgbClr val="FFFF00"/>
                </a:solidFill>
                <a:effectLst/>
                <a:latin typeface="Agent Orange" panose="00000400000000000000" pitchFamily="2" charset="0"/>
                <a:ea typeface="Calibri" panose="020F0502020204030204" pitchFamily="34" charset="0"/>
                <a:cs typeface="Agent Orange" panose="00000400000000000000" pitchFamily="2" charset="0"/>
              </a:rPr>
              <a:t>NASIL</a:t>
            </a:r>
            <a:r>
              <a:rPr lang="tr-TR" sz="2200" b="1" spc="-30" dirty="0" smtClean="0">
                <a:solidFill>
                  <a:srgbClr val="FFFF00"/>
                </a:solidFill>
                <a:effectLst/>
                <a:latin typeface="Agent Orange" panose="00000400000000000000" pitchFamily="2" charset="0"/>
                <a:ea typeface="Calibri" panose="020F0502020204030204" pitchFamily="34" charset="0"/>
                <a:cs typeface="Agent Orange" panose="00000400000000000000" pitchFamily="2" charset="0"/>
              </a:rPr>
              <a:t> </a:t>
            </a:r>
            <a:r>
              <a:rPr lang="tr-TR" sz="2200" b="1" spc="-10" dirty="0" smtClean="0">
                <a:solidFill>
                  <a:srgbClr val="FFFF00"/>
                </a:solidFill>
                <a:effectLst/>
                <a:latin typeface="Agent Orange" panose="00000400000000000000" pitchFamily="2" charset="0"/>
                <a:ea typeface="Calibri" panose="020F0502020204030204" pitchFamily="34" charset="0"/>
                <a:cs typeface="Agent Orange" panose="00000400000000000000" pitchFamily="2" charset="0"/>
              </a:rPr>
              <a:t>İŞLEYECEK</a:t>
            </a:r>
            <a:r>
              <a:rPr lang="tr-TR" sz="2200" b="1" spc="-10" dirty="0" smtClean="0">
                <a:solidFill>
                  <a:srgbClr val="FFFF00"/>
                </a:solidFill>
                <a:effectLst/>
                <a:latin typeface="Agent Orange" panose="00000400000000000000" pitchFamily="2" charset="0"/>
                <a:ea typeface="Calibri" panose="020F0502020204030204" pitchFamily="34" charset="0"/>
                <a:cs typeface="Agent Orange" panose="00000400000000000000" pitchFamily="2" charset="0"/>
              </a:rPr>
              <a:t>?</a:t>
            </a:r>
          </a:p>
          <a:p>
            <a:pPr marL="1600835" marR="1841500" algn="ctr">
              <a:spcBef>
                <a:spcPts val="880"/>
              </a:spcBef>
              <a:spcAft>
                <a:spcPts val="0"/>
              </a:spcAft>
            </a:pPr>
            <a:endParaRPr lang="tr-TR" sz="1400" b="1" dirty="0" smtClean="0">
              <a:solidFill>
                <a:srgbClr val="FFFF00"/>
              </a:solidFill>
              <a:effectLst/>
              <a:latin typeface="Agent Orange" panose="00000400000000000000" pitchFamily="2" charset="0"/>
              <a:ea typeface="Calibri" panose="020F0502020204030204" pitchFamily="34" charset="0"/>
              <a:cs typeface="Agent Orange" panose="00000400000000000000" pitchFamily="2" charset="0"/>
            </a:endParaRPr>
          </a:p>
          <a:p>
            <a:pPr>
              <a:spcBef>
                <a:spcPts val="10"/>
              </a:spcBef>
              <a:spcAft>
                <a:spcPts val="0"/>
              </a:spcAft>
            </a:pPr>
            <a:r>
              <a:rPr lang="tr-TR" sz="1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tr-TR" sz="12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920750" lvl="1" indent="-285750">
              <a:lnSpc>
                <a:spcPct val="115000"/>
              </a:lnSpc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Okul</a:t>
            </a:r>
            <a:r>
              <a:rPr lang="tr-TR" sz="1600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idaresi</a:t>
            </a:r>
            <a:r>
              <a:rPr lang="tr-TR" sz="1600" spc="-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tarafından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b="1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Okul</a:t>
            </a:r>
            <a:r>
              <a:rPr lang="tr-TR" sz="1600" b="1" spc="-15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b="1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Yürütme</a:t>
            </a:r>
            <a:r>
              <a:rPr lang="tr-TR" sz="1600" b="1" spc="-1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b="1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</a:t>
            </a:r>
            <a:r>
              <a:rPr lang="tr-TR" sz="1600" b="1" spc="-25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b="1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Denetim</a:t>
            </a:r>
            <a:r>
              <a:rPr lang="tr-TR" sz="1600" b="1" spc="-25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b="1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Ekibinin</a:t>
            </a:r>
            <a:r>
              <a:rPr lang="tr-TR" sz="1600" b="1" spc="-2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kurulması (Okul</a:t>
            </a:r>
            <a:r>
              <a:rPr lang="tr-TR" sz="1600" spc="-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Müdürü, Sorumlu Müdür Yrd. , Rehber Öğretmen ve Öğretmen)</a:t>
            </a:r>
          </a:p>
          <a:p>
            <a:pPr marL="742950" lvl="1" indent="-285750">
              <a:spcBef>
                <a:spcPts val="17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v"/>
              <a:tabLst>
                <a:tab pos="988695" algn="l"/>
              </a:tabLst>
            </a:pP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Koçluk</a:t>
            </a:r>
            <a:r>
              <a:rPr lang="tr-TR" sz="1600" spc="-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işleyişi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hakkında,</a:t>
            </a:r>
            <a:r>
              <a:rPr lang="tr-TR" sz="1600" spc="-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öğretmenlere</a:t>
            </a:r>
            <a:r>
              <a:rPr lang="tr-TR" sz="1600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rehber</a:t>
            </a:r>
            <a:r>
              <a:rPr lang="tr-TR" sz="1600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öğretmen</a:t>
            </a:r>
            <a:r>
              <a:rPr lang="tr-TR" sz="1600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tarafından</a:t>
            </a:r>
            <a:r>
              <a:rPr lang="tr-TR" sz="1600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eğitim</a:t>
            </a:r>
            <a:r>
              <a:rPr lang="tr-TR" sz="1600" spc="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verilmesi.</a:t>
            </a:r>
            <a:endParaRPr lang="tr-TR" sz="16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spcBef>
                <a:spcPts val="925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v"/>
              <a:tabLst>
                <a:tab pos="988695" algn="l"/>
              </a:tabLst>
            </a:pP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Öğrenci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</a:t>
            </a:r>
            <a:r>
              <a:rPr lang="tr-TR" sz="1600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velilerin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öğretmen</a:t>
            </a:r>
            <a:r>
              <a:rPr lang="tr-TR" sz="1600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tarafından</a:t>
            </a:r>
            <a:r>
              <a:rPr lang="tr-TR" sz="1600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bilgilendirilmesi.</a:t>
            </a:r>
            <a:endParaRPr lang="tr-TR" sz="16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1139825" lvl="1" indent="-285750">
              <a:lnSpc>
                <a:spcPct val="115000"/>
              </a:lnSpc>
              <a:spcBef>
                <a:spcPts val="935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v"/>
              <a:tabLst>
                <a:tab pos="988695" algn="l"/>
              </a:tabLst>
            </a:pP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Eğitim</a:t>
            </a:r>
            <a:r>
              <a:rPr lang="tr-TR" sz="1600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koçlarının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belirlenerek</a:t>
            </a:r>
            <a:r>
              <a:rPr lang="tr-TR" sz="1600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öğrencilerin</a:t>
            </a:r>
            <a:r>
              <a:rPr lang="tr-TR" sz="1600" spc="-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eğitim</a:t>
            </a:r>
            <a:r>
              <a:rPr lang="tr-TR" sz="1600" spc="-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koçları arasında paylaştırılması</a:t>
            </a:r>
          </a:p>
          <a:p>
            <a:pPr marL="742950" marR="918210" lvl="1" indent="-285750">
              <a:lnSpc>
                <a:spcPct val="115000"/>
              </a:lnSpc>
              <a:spcBef>
                <a:spcPts val="165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v"/>
              <a:tabLst>
                <a:tab pos="988695" algn="l"/>
              </a:tabLst>
            </a:pP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Okulda</a:t>
            </a:r>
            <a:r>
              <a:rPr lang="tr-TR" sz="1600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koçluk</a:t>
            </a:r>
            <a:r>
              <a:rPr lang="tr-TR" sz="1600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panosunun</a:t>
            </a:r>
            <a:r>
              <a:rPr lang="tr-TR" sz="1600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oluşturularak</a:t>
            </a:r>
            <a:r>
              <a:rPr lang="tr-TR" sz="1600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koçluk</a:t>
            </a:r>
            <a:r>
              <a:rPr lang="tr-TR" sz="1600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süreçleri</a:t>
            </a:r>
            <a:r>
              <a:rPr lang="tr-TR" sz="1600" spc="-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ile</a:t>
            </a:r>
            <a:r>
              <a:rPr lang="tr-TR" sz="1600" spc="-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ilgili bilgilerin panoya asılması</a:t>
            </a:r>
          </a:p>
          <a:p>
            <a:pPr marL="742950" marR="902335" lvl="1" indent="-285750">
              <a:lnSpc>
                <a:spcPct val="115000"/>
              </a:lnSpc>
              <a:spcBef>
                <a:spcPts val="195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v"/>
              <a:tabLst>
                <a:tab pos="988695" algn="l"/>
              </a:tabLst>
            </a:pP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Koçluk</a:t>
            </a:r>
            <a:r>
              <a:rPr lang="tr-TR" sz="1600" spc="-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faaliyetlerini</a:t>
            </a:r>
            <a:r>
              <a:rPr lang="tr-TR" sz="1600" spc="-3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daha</a:t>
            </a:r>
            <a:r>
              <a:rPr lang="tr-TR" sz="1600" spc="-3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iyi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gerçekleştirmek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adına,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okulun</a:t>
            </a:r>
            <a:r>
              <a:rPr lang="tr-TR" sz="1600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imkânlarına</a:t>
            </a:r>
            <a:r>
              <a:rPr lang="tr-TR" sz="1600" spc="-3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göre;</a:t>
            </a:r>
            <a:r>
              <a:rPr lang="tr-TR" sz="1600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koçluk odası / köşesinin oluşturulması.</a:t>
            </a:r>
          </a:p>
          <a:p>
            <a:pPr marL="742950" lvl="1" indent="-285750">
              <a:spcBef>
                <a:spcPts val="17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v"/>
              <a:tabLst>
                <a:tab pos="988695" algn="l"/>
              </a:tabLst>
            </a:pP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Öğrenci</a:t>
            </a:r>
            <a:r>
              <a:rPr lang="tr-TR" sz="1600" spc="-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koçları</a:t>
            </a:r>
            <a:r>
              <a:rPr lang="tr-TR" sz="1600" spc="-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tarafından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öğrencilerle</a:t>
            </a:r>
            <a:r>
              <a:rPr lang="tr-TR" sz="1600" spc="-3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tanışma</a:t>
            </a:r>
            <a:r>
              <a:rPr lang="tr-TR" sz="1600" spc="-3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toplantılarının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yapılması</a:t>
            </a:r>
            <a:endParaRPr lang="tr-TR" sz="16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spcBef>
                <a:spcPts val="925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v"/>
              <a:tabLst>
                <a:tab pos="988695" algn="l"/>
              </a:tabLst>
            </a:pP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Öğrenci</a:t>
            </a:r>
            <a:r>
              <a:rPr lang="tr-TR" sz="1600" spc="-3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koçu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olarak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belirlenen</a:t>
            </a:r>
            <a:r>
              <a:rPr lang="tr-TR" sz="1600" spc="-3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öğretmenlerin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çalışmalara</a:t>
            </a:r>
            <a:r>
              <a:rPr lang="tr-TR" sz="1600" spc="-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başlaması</a:t>
            </a:r>
            <a:endParaRPr lang="tr-TR" sz="16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spcBef>
                <a:spcPts val="925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v"/>
              <a:tabLst>
                <a:tab pos="988695" algn="l"/>
              </a:tabLst>
            </a:pP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Eğitim koçunun gerekli gördüğü durumlarda ev ziyaretlerinin yapılması ve projenin amacı doğrultusunda, öğretmenlere, öğrencilere, velilere seminerlerin düzenlenmesi.</a:t>
            </a:r>
          </a:p>
          <a:p>
            <a:pPr marL="742950" marR="1305560" lvl="1" indent="-285750">
              <a:lnSpc>
                <a:spcPct val="115000"/>
              </a:lnSpc>
              <a:spcBef>
                <a:spcPts val="405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v"/>
              <a:tabLst>
                <a:tab pos="988695" algn="l"/>
              </a:tabLst>
            </a:pP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Öğretmenler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tarafından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Koçluk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Dosyasının</a:t>
            </a:r>
            <a:r>
              <a:rPr lang="tr-TR" sz="1600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oluşturularak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gerekli</a:t>
            </a:r>
            <a:r>
              <a:rPr lang="tr-TR" sz="1600" spc="-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form,</a:t>
            </a:r>
            <a:r>
              <a:rPr lang="tr-TR" sz="1600" spc="-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bilgi</a:t>
            </a:r>
            <a:r>
              <a:rPr lang="tr-TR" sz="1600" spc="-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 belgelerin dosyalanması.</a:t>
            </a:r>
          </a:p>
          <a:p>
            <a:pPr marL="742950" lvl="1" indent="-285750">
              <a:spcBef>
                <a:spcPts val="185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v"/>
              <a:tabLst>
                <a:tab pos="988695" algn="l"/>
              </a:tabLst>
            </a:pP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Okul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idaresi</a:t>
            </a:r>
            <a:r>
              <a:rPr lang="tr-TR" sz="1600" spc="-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tarafından</a:t>
            </a:r>
            <a:r>
              <a:rPr lang="tr-TR" sz="1600" spc="-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her</a:t>
            </a:r>
            <a:r>
              <a:rPr lang="tr-TR" sz="1600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ay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koçluk</a:t>
            </a:r>
            <a:r>
              <a:rPr lang="tr-TR" sz="1600" spc="-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değerlendirme</a:t>
            </a:r>
            <a:r>
              <a:rPr lang="tr-TR" sz="1600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toplantılarının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yapılması.</a:t>
            </a:r>
            <a:endParaRPr lang="tr-TR" sz="16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1410970" lvl="1" indent="-285750">
              <a:lnSpc>
                <a:spcPct val="115000"/>
              </a:lnSpc>
              <a:spcBef>
                <a:spcPts val="935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v"/>
              <a:tabLst>
                <a:tab pos="988695" algn="l"/>
              </a:tabLst>
            </a:pP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Okul</a:t>
            </a:r>
            <a:r>
              <a:rPr lang="tr-TR" sz="1600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idaresi</a:t>
            </a:r>
            <a:r>
              <a:rPr lang="tr-TR" sz="1600" spc="-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tarafından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her</a:t>
            </a:r>
            <a:r>
              <a:rPr lang="tr-TR" sz="1600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dönem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ara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rapor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</a:t>
            </a:r>
            <a:r>
              <a:rPr lang="tr-TR" sz="1600" spc="-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dönem</a:t>
            </a:r>
            <a:r>
              <a:rPr lang="tr-TR" sz="1600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sonu</a:t>
            </a:r>
            <a:r>
              <a:rPr lang="tr-TR" sz="1600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faaliyet</a:t>
            </a:r>
            <a:r>
              <a:rPr lang="tr-TR" sz="1600" spc="-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raporu </a:t>
            </a:r>
            <a:r>
              <a:rPr lang="tr-TR" sz="1600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hazırlanması</a:t>
            </a:r>
            <a:endParaRPr lang="tr-TR" sz="16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2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Freeform 9"/>
          <p:cNvSpPr>
            <a:spLocks/>
          </p:cNvSpPr>
          <p:nvPr/>
        </p:nvSpPr>
        <p:spPr bwMode="auto">
          <a:xfrm>
            <a:off x="2347548" y="4095261"/>
            <a:ext cx="3311525" cy="2041525"/>
          </a:xfrm>
          <a:custGeom>
            <a:avLst/>
            <a:gdLst/>
            <a:ahLst/>
            <a:cxnLst>
              <a:cxn ang="0">
                <a:pos x="0" y="491"/>
              </a:cxn>
              <a:cxn ang="0">
                <a:pos x="0" y="496"/>
              </a:cxn>
              <a:cxn ang="0">
                <a:pos x="883" y="496"/>
              </a:cxn>
              <a:cxn ang="0">
                <a:pos x="155" y="0"/>
              </a:cxn>
              <a:cxn ang="0">
                <a:pos x="0" y="491"/>
              </a:cxn>
            </a:cxnLst>
            <a:rect l="0" t="0" r="r" b="b"/>
            <a:pathLst>
              <a:path w="883" h="496">
                <a:moveTo>
                  <a:pt x="0" y="491"/>
                </a:moveTo>
                <a:cubicBezTo>
                  <a:pt x="0" y="493"/>
                  <a:pt x="0" y="494"/>
                  <a:pt x="0" y="496"/>
                </a:cubicBezTo>
                <a:cubicBezTo>
                  <a:pt x="883" y="496"/>
                  <a:pt x="883" y="496"/>
                  <a:pt x="883" y="496"/>
                </a:cubicBezTo>
                <a:cubicBezTo>
                  <a:pt x="155" y="0"/>
                  <a:pt x="155" y="0"/>
                  <a:pt x="155" y="0"/>
                </a:cubicBezTo>
                <a:cubicBezTo>
                  <a:pt x="57" y="141"/>
                  <a:pt x="0" y="310"/>
                  <a:pt x="0" y="491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Freeform 10"/>
          <p:cNvSpPr>
            <a:spLocks/>
          </p:cNvSpPr>
          <p:nvPr/>
        </p:nvSpPr>
        <p:spPr bwMode="auto">
          <a:xfrm>
            <a:off x="4819286" y="2418860"/>
            <a:ext cx="2193925" cy="3676650"/>
          </a:xfrm>
          <a:custGeom>
            <a:avLst/>
            <a:gdLst/>
            <a:ahLst/>
            <a:cxnLst>
              <a:cxn ang="0">
                <a:pos x="585" y="43"/>
              </a:cxn>
              <a:cxn ang="0">
                <a:pos x="293" y="0"/>
              </a:cxn>
              <a:cxn ang="0">
                <a:pos x="0" y="44"/>
              </a:cxn>
              <a:cxn ang="0">
                <a:pos x="293" y="893"/>
              </a:cxn>
              <a:cxn ang="0">
                <a:pos x="585" y="43"/>
              </a:cxn>
            </a:cxnLst>
            <a:rect l="0" t="0" r="r" b="b"/>
            <a:pathLst>
              <a:path w="585" h="893">
                <a:moveTo>
                  <a:pt x="585" y="43"/>
                </a:moveTo>
                <a:cubicBezTo>
                  <a:pt x="493" y="16"/>
                  <a:pt x="395" y="0"/>
                  <a:pt x="293" y="0"/>
                </a:cubicBezTo>
                <a:cubicBezTo>
                  <a:pt x="191" y="0"/>
                  <a:pt x="92" y="16"/>
                  <a:pt x="0" y="44"/>
                </a:cubicBezTo>
                <a:cubicBezTo>
                  <a:pt x="293" y="893"/>
                  <a:pt x="293" y="893"/>
                  <a:pt x="293" y="893"/>
                </a:cubicBezTo>
                <a:lnTo>
                  <a:pt x="585" y="4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>
            <a:off x="6033723" y="2636348"/>
            <a:ext cx="2816225" cy="3475038"/>
          </a:xfrm>
          <a:custGeom>
            <a:avLst/>
            <a:gdLst/>
            <a:ahLst/>
            <a:cxnLst>
              <a:cxn ang="0">
                <a:pos x="751" y="331"/>
              </a:cxn>
              <a:cxn ang="0">
                <a:pos x="290" y="0"/>
              </a:cxn>
              <a:cxn ang="0">
                <a:pos x="0" y="844"/>
              </a:cxn>
              <a:cxn ang="0">
                <a:pos x="751" y="331"/>
              </a:cxn>
            </a:cxnLst>
            <a:rect l="0" t="0" r="r" b="b"/>
            <a:pathLst>
              <a:path w="751" h="844">
                <a:moveTo>
                  <a:pt x="751" y="331"/>
                </a:moveTo>
                <a:cubicBezTo>
                  <a:pt x="638" y="180"/>
                  <a:pt x="478" y="63"/>
                  <a:pt x="290" y="0"/>
                </a:cubicBezTo>
                <a:cubicBezTo>
                  <a:pt x="0" y="844"/>
                  <a:pt x="0" y="844"/>
                  <a:pt x="0" y="844"/>
                </a:cubicBezTo>
                <a:lnTo>
                  <a:pt x="751" y="33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Freeform 12"/>
          <p:cNvSpPr>
            <a:spLocks/>
          </p:cNvSpPr>
          <p:nvPr/>
        </p:nvSpPr>
        <p:spPr bwMode="auto">
          <a:xfrm>
            <a:off x="2993660" y="2636348"/>
            <a:ext cx="2800350" cy="3454400"/>
          </a:xfrm>
          <a:custGeom>
            <a:avLst/>
            <a:gdLst/>
            <a:ahLst/>
            <a:cxnLst>
              <a:cxn ang="0">
                <a:pos x="458" y="0"/>
              </a:cxn>
              <a:cxn ang="0">
                <a:pos x="0" y="330"/>
              </a:cxn>
              <a:cxn ang="0">
                <a:pos x="747" y="839"/>
              </a:cxn>
              <a:cxn ang="0">
                <a:pos x="458" y="0"/>
              </a:cxn>
            </a:cxnLst>
            <a:rect l="0" t="0" r="r" b="b"/>
            <a:pathLst>
              <a:path w="747" h="839">
                <a:moveTo>
                  <a:pt x="458" y="0"/>
                </a:moveTo>
                <a:cubicBezTo>
                  <a:pt x="271" y="63"/>
                  <a:pt x="112" y="180"/>
                  <a:pt x="0" y="330"/>
                </a:cubicBezTo>
                <a:cubicBezTo>
                  <a:pt x="747" y="839"/>
                  <a:pt x="747" y="839"/>
                  <a:pt x="747" y="839"/>
                </a:cubicBezTo>
                <a:lnTo>
                  <a:pt x="458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Freeform 13"/>
          <p:cNvSpPr>
            <a:spLocks/>
          </p:cNvSpPr>
          <p:nvPr/>
        </p:nvSpPr>
        <p:spPr bwMode="auto">
          <a:xfrm>
            <a:off x="6195647" y="4098435"/>
            <a:ext cx="3295650" cy="2038350"/>
          </a:xfrm>
          <a:custGeom>
            <a:avLst/>
            <a:gdLst/>
            <a:ahLst/>
            <a:cxnLst>
              <a:cxn ang="0">
                <a:pos x="0" y="495"/>
              </a:cxn>
              <a:cxn ang="0">
                <a:pos x="879" y="495"/>
              </a:cxn>
              <a:cxn ang="0">
                <a:pos x="879" y="490"/>
              </a:cxn>
              <a:cxn ang="0">
                <a:pos x="725" y="0"/>
              </a:cxn>
              <a:cxn ang="0">
                <a:pos x="0" y="495"/>
              </a:cxn>
            </a:cxnLst>
            <a:rect l="0" t="0" r="r" b="b"/>
            <a:pathLst>
              <a:path w="879" h="495">
                <a:moveTo>
                  <a:pt x="0" y="495"/>
                </a:moveTo>
                <a:cubicBezTo>
                  <a:pt x="879" y="495"/>
                  <a:pt x="879" y="495"/>
                  <a:pt x="879" y="495"/>
                </a:cubicBezTo>
                <a:cubicBezTo>
                  <a:pt x="879" y="493"/>
                  <a:pt x="879" y="492"/>
                  <a:pt x="879" y="490"/>
                </a:cubicBezTo>
                <a:cubicBezTo>
                  <a:pt x="879" y="309"/>
                  <a:pt x="822" y="141"/>
                  <a:pt x="725" y="0"/>
                </a:cubicBezTo>
                <a:lnTo>
                  <a:pt x="0" y="49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Freeform 14"/>
          <p:cNvSpPr>
            <a:spLocks/>
          </p:cNvSpPr>
          <p:nvPr/>
        </p:nvSpPr>
        <p:spPr bwMode="auto">
          <a:xfrm>
            <a:off x="4211662" y="4635006"/>
            <a:ext cx="3482198" cy="1970592"/>
          </a:xfrm>
          <a:custGeom>
            <a:avLst/>
            <a:gdLst/>
            <a:ahLst/>
            <a:cxnLst>
              <a:cxn ang="0">
                <a:pos x="1259" y="645"/>
              </a:cxn>
              <a:cxn ang="0">
                <a:pos x="629" y="0"/>
              </a:cxn>
              <a:cxn ang="0">
                <a:pos x="0" y="645"/>
              </a:cxn>
              <a:cxn ang="0">
                <a:pos x="0" y="649"/>
              </a:cxn>
              <a:cxn ang="0">
                <a:pos x="1259" y="649"/>
              </a:cxn>
              <a:cxn ang="0">
                <a:pos x="1259" y="645"/>
              </a:cxn>
            </a:cxnLst>
            <a:rect l="0" t="0" r="r" b="b"/>
            <a:pathLst>
              <a:path w="1259" h="649">
                <a:moveTo>
                  <a:pt x="1259" y="645"/>
                </a:moveTo>
                <a:cubicBezTo>
                  <a:pt x="1259" y="289"/>
                  <a:pt x="977" y="0"/>
                  <a:pt x="629" y="0"/>
                </a:cubicBezTo>
                <a:cubicBezTo>
                  <a:pt x="282" y="0"/>
                  <a:pt x="0" y="289"/>
                  <a:pt x="0" y="645"/>
                </a:cubicBezTo>
                <a:cubicBezTo>
                  <a:pt x="0" y="646"/>
                  <a:pt x="0" y="647"/>
                  <a:pt x="0" y="649"/>
                </a:cubicBezTo>
                <a:cubicBezTo>
                  <a:pt x="1259" y="649"/>
                  <a:pt x="1259" y="649"/>
                  <a:pt x="1259" y="649"/>
                </a:cubicBezTo>
                <a:cubicBezTo>
                  <a:pt x="1259" y="647"/>
                  <a:pt x="1259" y="646"/>
                  <a:pt x="1259" y="645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05025" y="5220396"/>
            <a:ext cx="2266922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 rot="3057458">
            <a:off x="3405183" y="3687272"/>
            <a:ext cx="1657322" cy="40011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0000"/>
                </a:solidFill>
                <a:cs typeface="Arial" pitchFamily="34" charset="0"/>
              </a:rPr>
              <a:t>VELİ</a:t>
            </a:r>
            <a:endParaRPr lang="en-US" sz="20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 rot="5400000">
            <a:off x="5062186" y="3172346"/>
            <a:ext cx="1752600" cy="40011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0000"/>
                </a:solidFill>
                <a:cs typeface="Arial" pitchFamily="34" charset="0"/>
              </a:rPr>
              <a:t>ÖĞRETMEN</a:t>
            </a:r>
            <a:endParaRPr lang="en-US" sz="20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 rot="20773024">
            <a:off x="7605347" y="5296595"/>
            <a:ext cx="1847878" cy="40011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0000"/>
                </a:solidFill>
                <a:cs typeface="Arial" pitchFamily="34" charset="0"/>
              </a:rPr>
              <a:t>OKUL İDARESİ</a:t>
            </a:r>
            <a:endParaRPr lang="en-US" sz="20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 rot="1185387">
            <a:off x="2556656" y="5177714"/>
            <a:ext cx="1847878" cy="40011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0000"/>
                </a:solidFill>
                <a:cs typeface="Arial" pitchFamily="34" charset="0"/>
              </a:rPr>
              <a:t>EĞİTİM KOÇU</a:t>
            </a:r>
            <a:endParaRPr lang="en-US" sz="20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78079" y="5445292"/>
            <a:ext cx="2276338" cy="707886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tr-TR" sz="4000" b="1" dirty="0" smtClean="0">
                <a:cs typeface="Arial" pitchFamily="34" charset="0"/>
              </a:rPr>
              <a:t>ÖĞRENCİ</a:t>
            </a:r>
            <a:endParaRPr lang="en-US" sz="4000" b="1" dirty="0">
              <a:cs typeface="Arial" pitchFamily="34" charset="0"/>
            </a:endParaRPr>
          </a:p>
        </p:txBody>
      </p:sp>
      <p:sp>
        <p:nvSpPr>
          <p:cNvPr id="15" name="Rectangle 18"/>
          <p:cNvSpPr/>
          <p:nvPr/>
        </p:nvSpPr>
        <p:spPr>
          <a:xfrm rot="18994252">
            <a:off x="6555025" y="3928270"/>
            <a:ext cx="1847878" cy="40011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0000"/>
                </a:solidFill>
                <a:cs typeface="Arial" pitchFamily="34" charset="0"/>
              </a:rPr>
              <a:t>REHBERLİK </a:t>
            </a:r>
            <a:endParaRPr lang="en-US" sz="20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" name="Metin kutusu 21"/>
          <p:cNvSpPr txBox="1"/>
          <p:nvPr/>
        </p:nvSpPr>
        <p:spPr>
          <a:xfrm>
            <a:off x="-60326" y="143358"/>
            <a:ext cx="1225232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rgbClr val="FFFF00"/>
                </a:solidFill>
                <a:latin typeface="Agent Orange" panose="00000400000000000000" pitchFamily="2" charset="0"/>
                <a:cs typeface="Agent Orange" panose="00000400000000000000" pitchFamily="2" charset="0"/>
              </a:rPr>
              <a:t>Koçluk sisteminde</a:t>
            </a:r>
          </a:p>
          <a:p>
            <a:endParaRPr lang="tr-TR" sz="1600" dirty="0">
              <a:solidFill>
                <a:schemeClr val="bg1"/>
              </a:solidFill>
              <a:latin typeface="Agent Orange" panose="00000400000000000000" pitchFamily="2" charset="0"/>
              <a:cs typeface="Agent Orange" panose="00000400000000000000" pitchFamily="2" charset="0"/>
            </a:endParaRPr>
          </a:p>
          <a:p>
            <a:pPr marL="742950" marR="837565" lvl="1" indent="-285750">
              <a:lnSpc>
                <a:spcPct val="115000"/>
              </a:lnSpc>
              <a:spcBef>
                <a:spcPts val="185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v"/>
              <a:tabLst>
                <a:tab pos="988695" algn="l"/>
              </a:tabLst>
            </a:pP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Öğrenci</a:t>
            </a:r>
            <a:r>
              <a:rPr lang="tr-TR" sz="1600" spc="-15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ile</a:t>
            </a:r>
            <a:r>
              <a:rPr lang="tr-TR" sz="1600" spc="-1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yapılan</a:t>
            </a:r>
            <a:r>
              <a:rPr lang="tr-TR" sz="1600" spc="-2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paylaşımlar,</a:t>
            </a:r>
            <a:r>
              <a:rPr lang="tr-TR" sz="1600" spc="-1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yaşam</a:t>
            </a:r>
            <a:r>
              <a:rPr lang="tr-TR" sz="1600" spc="-2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tehdidi</a:t>
            </a:r>
            <a:r>
              <a:rPr lang="tr-TR" sz="1600" spc="-25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oluşturan</a:t>
            </a:r>
            <a:r>
              <a:rPr lang="tr-TR" sz="1600" spc="-1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durumlar</a:t>
            </a:r>
            <a:r>
              <a:rPr lang="tr-TR" sz="1600" spc="-2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hariç,</a:t>
            </a:r>
            <a:r>
              <a:rPr lang="tr-TR" sz="1600" spc="-15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aile</a:t>
            </a:r>
            <a:r>
              <a:rPr lang="tr-TR" sz="1600" spc="-1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ile</a:t>
            </a:r>
            <a:r>
              <a:rPr lang="tr-TR" sz="1600" spc="-1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ya</a:t>
            </a:r>
            <a:r>
              <a:rPr lang="tr-TR" sz="1600" spc="-3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da okul ile hiçbir şekilde paylaşılmaz. Hangi konuların çalışma kapsamında olduğu ve sonuçları aile, okul ve öğrenci ile paylaşılır. Herkes neyin paylaşılıp neyin </a:t>
            </a:r>
            <a:r>
              <a:rPr lang="tr-TR" sz="16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paylaşılmayacağını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sürecin başında öğrenir.</a:t>
            </a:r>
          </a:p>
          <a:p>
            <a:pPr marL="742950" lvl="1" indent="-285750">
              <a:spcBef>
                <a:spcPts val="185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v"/>
              <a:tabLst>
                <a:tab pos="988695" algn="l"/>
              </a:tabLst>
            </a:pP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Sınav</a:t>
            </a:r>
            <a:r>
              <a:rPr lang="tr-TR" sz="1600" spc="-1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kaygısı,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stres yönetimi gibi konular kaygı ve stres yüksek düzeyde ise rehber öğretmen tarafından çalışılır</a:t>
            </a:r>
          </a:p>
          <a:p>
            <a:pPr marL="742950" marR="884555" lvl="1" indent="-285750">
              <a:lnSpc>
                <a:spcPct val="115000"/>
              </a:lnSpc>
              <a:spcBef>
                <a:spcPts val="185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v"/>
              <a:tabLst>
                <a:tab pos="988695" algn="l"/>
              </a:tabLst>
            </a:pP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Öğrencilerin</a:t>
            </a:r>
            <a:r>
              <a:rPr lang="tr-TR" sz="1600" spc="-25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hedeflerini</a:t>
            </a:r>
            <a:r>
              <a:rPr lang="tr-TR" sz="1600" spc="-4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netleştirmesine</a:t>
            </a:r>
            <a:r>
              <a:rPr lang="tr-TR" sz="1600" spc="-15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yardım</a:t>
            </a:r>
            <a:r>
              <a:rPr lang="tr-TR" sz="1600" spc="-25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edilir</a:t>
            </a:r>
            <a:r>
              <a:rPr lang="tr-TR" sz="1600" spc="-15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ve</a:t>
            </a:r>
            <a:r>
              <a:rPr lang="tr-TR" sz="1600" spc="-3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öğrencilere</a:t>
            </a:r>
            <a:r>
              <a:rPr lang="tr-TR" sz="1600" spc="-15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çalışma</a:t>
            </a:r>
            <a:r>
              <a:rPr lang="tr-TR" sz="1600" spc="-15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planları ve ödevler verilir.</a:t>
            </a:r>
          </a:p>
          <a:p>
            <a:pPr marL="742950" lvl="1" indent="-285750">
              <a:spcBef>
                <a:spcPts val="155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v"/>
              <a:tabLst>
                <a:tab pos="988695" algn="l"/>
              </a:tabLst>
            </a:pP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Bir</a:t>
            </a:r>
            <a:r>
              <a:rPr lang="tr-TR" sz="1600" spc="-2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sonraki</a:t>
            </a:r>
            <a:r>
              <a:rPr lang="tr-TR" sz="1600" spc="-15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görüşmede</a:t>
            </a:r>
            <a:r>
              <a:rPr lang="tr-TR" sz="1600" spc="-5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yapılan</a:t>
            </a:r>
            <a:r>
              <a:rPr lang="tr-TR" sz="1600" spc="-2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çalışmalar</a:t>
            </a:r>
            <a:r>
              <a:rPr lang="tr-TR" sz="1600" spc="-15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1600" spc="-1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değerlendirilir.</a:t>
            </a:r>
            <a:endParaRPr lang="tr-TR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78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045" y="5473212"/>
            <a:ext cx="2611315" cy="1305658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0" y="194229"/>
            <a:ext cx="123394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2200" dirty="0">
                <a:solidFill>
                  <a:srgbClr val="FFFF00"/>
                </a:solidFill>
                <a:latin typeface="Agent Orange" panose="00000400000000000000" pitchFamily="2" charset="0"/>
                <a:ea typeface="Calibri" panose="020F0502020204030204" pitchFamily="34" charset="0"/>
              </a:rPr>
              <a:t>Öğrenci </a:t>
            </a:r>
            <a:r>
              <a:rPr lang="tr-TR" sz="2200" dirty="0" smtClean="0">
                <a:solidFill>
                  <a:srgbClr val="FFFF00"/>
                </a:solidFill>
                <a:latin typeface="Agent Orange" panose="00000400000000000000" pitchFamily="2" charset="0"/>
                <a:ea typeface="Calibri" panose="020F0502020204030204" pitchFamily="34" charset="0"/>
              </a:rPr>
              <a:t>koçluğu çalışmalarında </a:t>
            </a:r>
          </a:p>
          <a:p>
            <a:pPr algn="ctr">
              <a:spcAft>
                <a:spcPts val="0"/>
              </a:spcAft>
            </a:pPr>
            <a:endParaRPr lang="tr-TR" sz="2200" dirty="0">
              <a:solidFill>
                <a:srgbClr val="FFFF00"/>
              </a:solidFill>
              <a:latin typeface="Agent Orange" panose="00000400000000000000" pitchFamily="2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2200" dirty="0" smtClean="0">
                <a:solidFill>
                  <a:srgbClr val="FFFF00"/>
                </a:solidFill>
                <a:latin typeface="Agent Orange" panose="00000400000000000000" pitchFamily="2" charset="0"/>
                <a:ea typeface="Calibri" panose="020F0502020204030204" pitchFamily="34" charset="0"/>
              </a:rPr>
              <a:t> kullanılacak  formlar</a:t>
            </a:r>
            <a:endParaRPr lang="tr-TR" sz="22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735107" y="1601726"/>
            <a:ext cx="79158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bg1"/>
                </a:solidFill>
              </a:rPr>
              <a:t>Bilgi formları (öğrenci, veli)</a:t>
            </a:r>
          </a:p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v"/>
            </a:pPr>
            <a:endParaRPr lang="tr-TR" sz="2400" dirty="0" smtClean="0">
              <a:solidFill>
                <a:schemeClr val="bg1"/>
              </a:solidFill>
            </a:endParaRPr>
          </a:p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bg1"/>
                </a:solidFill>
              </a:rPr>
              <a:t>Eğitim Koçluk Sözleşmesi</a:t>
            </a:r>
          </a:p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v"/>
            </a:pPr>
            <a:endParaRPr lang="tr-TR" sz="2400" dirty="0" smtClean="0">
              <a:solidFill>
                <a:schemeClr val="bg1"/>
              </a:solidFill>
            </a:endParaRPr>
          </a:p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bg1"/>
                </a:solidFill>
              </a:rPr>
              <a:t>Görüşme Formları (öğrenci, veli)</a:t>
            </a:r>
          </a:p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v"/>
            </a:pPr>
            <a:endParaRPr lang="tr-TR" sz="2400" dirty="0" smtClean="0">
              <a:solidFill>
                <a:schemeClr val="bg1"/>
              </a:solidFill>
            </a:endParaRPr>
          </a:p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bg1"/>
                </a:solidFill>
              </a:rPr>
              <a:t>Anket ve Bireyi Tanıma Teknikleri</a:t>
            </a:r>
          </a:p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v"/>
            </a:pPr>
            <a:endParaRPr lang="tr-TR" sz="2400" dirty="0" smtClean="0">
              <a:solidFill>
                <a:schemeClr val="bg1"/>
              </a:solidFill>
            </a:endParaRPr>
          </a:p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bg1"/>
                </a:solidFill>
              </a:rPr>
              <a:t>Takip Çizelgeleri</a:t>
            </a:r>
          </a:p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v"/>
            </a:pPr>
            <a:endParaRPr lang="tr-TR" sz="2400" dirty="0" smtClean="0">
              <a:solidFill>
                <a:schemeClr val="bg1"/>
              </a:solidFill>
            </a:endParaRPr>
          </a:p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bg1"/>
                </a:solidFill>
              </a:rPr>
              <a:t>Değerlendirme Raporları (aylık, dönemlik, yıllık)</a:t>
            </a:r>
          </a:p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v"/>
            </a:pPr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64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045" y="5473212"/>
            <a:ext cx="2611315" cy="130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93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440</Words>
  <Application>Microsoft Office PowerPoint</Application>
  <PresentationFormat>Geniş ekran</PresentationFormat>
  <Paragraphs>69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Agent Orange</vt:lpstr>
      <vt:lpstr>Arial</vt:lpstr>
      <vt:lpstr>Calibri</vt:lpstr>
      <vt:lpstr>Calibri Light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24</cp:revision>
  <dcterms:created xsi:type="dcterms:W3CDTF">2023-10-05T05:37:44Z</dcterms:created>
  <dcterms:modified xsi:type="dcterms:W3CDTF">2023-10-10T06:01:52Z</dcterms:modified>
</cp:coreProperties>
</file>