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67" r:id="rId4"/>
    <p:sldId id="261" r:id="rId5"/>
    <p:sldId id="268" r:id="rId6"/>
    <p:sldId id="272" r:id="rId7"/>
    <p:sldId id="257" r:id="rId8"/>
    <p:sldId id="258" r:id="rId9"/>
    <p:sldId id="269" r:id="rId10"/>
    <p:sldId id="260" r:id="rId11"/>
    <p:sldId id="262" r:id="rId12"/>
    <p:sldId id="270" r:id="rId13"/>
    <p:sldId id="263" r:id="rId14"/>
    <p:sldId id="259" r:id="rId15"/>
    <p:sldId id="264" r:id="rId16"/>
    <p:sldId id="271" r:id="rId17"/>
    <p:sldId id="265"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468"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1C323-7DA9-483E-8FCC-F160AA44D0E6}" type="datetimeFigureOut">
              <a:rPr lang="tr-TR" smtClean="0"/>
              <a:t>7.09.2022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6C49B-346C-43A8-B3B3-A06A57009858}" type="slidenum">
              <a:rPr lang="tr-TR" smtClean="0"/>
              <a:t>‹#›</a:t>
            </a:fld>
            <a:endParaRPr lang="tr-TR"/>
          </a:p>
        </p:txBody>
      </p:sp>
    </p:spTree>
    <p:extLst>
      <p:ext uri="{BB962C8B-B14F-4D97-AF65-F5344CB8AC3E}">
        <p14:creationId xmlns:p14="http://schemas.microsoft.com/office/powerpoint/2010/main" val="53039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DE6C49B-346C-43A8-B3B3-A06A57009858}" type="slidenum">
              <a:rPr lang="tr-TR" smtClean="0"/>
              <a:t>5</a:t>
            </a:fld>
            <a:endParaRPr lang="tr-TR"/>
          </a:p>
        </p:txBody>
      </p:sp>
    </p:spTree>
    <p:extLst>
      <p:ext uri="{BB962C8B-B14F-4D97-AF65-F5344CB8AC3E}">
        <p14:creationId xmlns:p14="http://schemas.microsoft.com/office/powerpoint/2010/main" val="70302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4B9AF57-F8BF-4154-A4E5-D892B973F094}" type="datetimeFigureOut">
              <a:rPr lang="tr-TR" smtClean="0"/>
              <a:t>7.09.2022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176265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B9AF57-F8BF-4154-A4E5-D892B973F094}" type="datetimeFigureOut">
              <a:rPr lang="tr-TR" smtClean="0"/>
              <a:t>7.09.2022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68720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B9AF57-F8BF-4154-A4E5-D892B973F094}" type="datetimeFigureOut">
              <a:rPr lang="tr-TR" smtClean="0"/>
              <a:t>7.09.2022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7012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B9AF57-F8BF-4154-A4E5-D892B973F094}" type="datetimeFigureOut">
              <a:rPr lang="tr-TR" smtClean="0"/>
              <a:t>7.09.2022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387988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4B9AF57-F8BF-4154-A4E5-D892B973F094}" type="datetimeFigureOut">
              <a:rPr lang="tr-TR" smtClean="0"/>
              <a:t>7.09.2022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394943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B9AF57-F8BF-4154-A4E5-D892B973F094}" type="datetimeFigureOut">
              <a:rPr lang="tr-TR" smtClean="0"/>
              <a:t>7.09.2022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12365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B9AF57-F8BF-4154-A4E5-D892B973F094}" type="datetimeFigureOut">
              <a:rPr lang="tr-TR" smtClean="0"/>
              <a:t>7.09.2022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83465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B9AF57-F8BF-4154-A4E5-D892B973F094}" type="datetimeFigureOut">
              <a:rPr lang="tr-TR" smtClean="0"/>
              <a:t>7.09.2022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274208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B9AF57-F8BF-4154-A4E5-D892B973F094}" type="datetimeFigureOut">
              <a:rPr lang="tr-TR" smtClean="0"/>
              <a:t>7.09.2022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332137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B9AF57-F8BF-4154-A4E5-D892B973F094}" type="datetimeFigureOut">
              <a:rPr lang="tr-TR" smtClean="0"/>
              <a:t>7.09.2022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225926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4B9AF57-F8BF-4154-A4E5-D892B973F094}" type="datetimeFigureOut">
              <a:rPr lang="tr-TR" smtClean="0"/>
              <a:t>7.09.2022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BA2C14-EDBD-40D8-B2CD-EC830208CFB8}" type="slidenum">
              <a:rPr lang="tr-TR" smtClean="0"/>
              <a:t>‹#›</a:t>
            </a:fld>
            <a:endParaRPr lang="tr-TR"/>
          </a:p>
        </p:txBody>
      </p:sp>
    </p:spTree>
    <p:extLst>
      <p:ext uri="{BB962C8B-B14F-4D97-AF65-F5344CB8AC3E}">
        <p14:creationId xmlns:p14="http://schemas.microsoft.com/office/powerpoint/2010/main" val="357789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9AF57-F8BF-4154-A4E5-D892B973F094}" type="datetimeFigureOut">
              <a:rPr lang="tr-TR" smtClean="0"/>
              <a:t>7.09.2022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2C14-EDBD-40D8-B2CD-EC830208CFB8}" type="slidenum">
              <a:rPr lang="tr-TR" smtClean="0"/>
              <a:t>‹#›</a:t>
            </a:fld>
            <a:endParaRPr lang="tr-TR"/>
          </a:p>
        </p:txBody>
      </p:sp>
    </p:spTree>
    <p:extLst>
      <p:ext uri="{BB962C8B-B14F-4D97-AF65-F5344CB8AC3E}">
        <p14:creationId xmlns:p14="http://schemas.microsoft.com/office/powerpoint/2010/main" val="167549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rgm.meb.gov.tr/disrep/etk/5-2/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Dikdörtgen 4"/>
          <p:cNvSpPr/>
          <p:nvPr/>
        </p:nvSpPr>
        <p:spPr>
          <a:xfrm>
            <a:off x="597788" y="2503311"/>
            <a:ext cx="11374011" cy="1938992"/>
          </a:xfrm>
          <a:prstGeom prst="rect">
            <a:avLst/>
          </a:prstGeom>
          <a:solidFill>
            <a:schemeClr val="bg1">
              <a:lumMod val="95000"/>
            </a:schemeClr>
          </a:solidFill>
          <a:ln>
            <a:solidFill>
              <a:srgbClr val="FF0000"/>
            </a:solidFill>
          </a:ln>
        </p:spPr>
        <p:txBody>
          <a:bodyPr wrap="none" lIns="91440" tIns="45720" rIns="91440" bIns="45720">
            <a:spAutoFit/>
          </a:bodyPr>
          <a:lstStyle/>
          <a:p>
            <a:pPr algn="ctr"/>
            <a:r>
              <a:rPr lang="tr-TR"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SINIF REHBERLİK PLANLARININ</a:t>
            </a:r>
          </a:p>
          <a:p>
            <a:pPr algn="ctr"/>
            <a:r>
              <a:rPr lang="tr-TR" sz="6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HAZIRLANMASI VE UYGULANMASI</a:t>
            </a:r>
            <a:endParaRPr lang="tr-TR" sz="6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63598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32487" t="12421" r="33706" b="4528"/>
          <a:stretch/>
        </p:blipFill>
        <p:spPr>
          <a:xfrm>
            <a:off x="-1" y="0"/>
            <a:ext cx="5308979" cy="6858000"/>
          </a:xfrm>
          <a:prstGeom prst="rect">
            <a:avLst/>
          </a:prstGeom>
        </p:spPr>
      </p:pic>
      <p:pic>
        <p:nvPicPr>
          <p:cNvPr id="3" name="Resim 2"/>
          <p:cNvPicPr>
            <a:picLocks noChangeAspect="1"/>
          </p:cNvPicPr>
          <p:nvPr/>
        </p:nvPicPr>
        <p:blipFill rotWithShape="1">
          <a:blip r:embed="rId3"/>
          <a:srcRect l="33309" t="11625" r="33557" b="10895"/>
          <a:stretch/>
        </p:blipFill>
        <p:spPr>
          <a:xfrm>
            <a:off x="6978042" y="0"/>
            <a:ext cx="5213958" cy="6858000"/>
          </a:xfrm>
          <a:prstGeom prst="rect">
            <a:avLst/>
          </a:prstGeom>
        </p:spPr>
      </p:pic>
    </p:spTree>
    <p:extLst>
      <p:ext uri="{BB962C8B-B14F-4D97-AF65-F5344CB8AC3E}">
        <p14:creationId xmlns:p14="http://schemas.microsoft.com/office/powerpoint/2010/main" val="183953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34279" t="11758" r="36545" b="6518"/>
          <a:stretch/>
        </p:blipFill>
        <p:spPr>
          <a:xfrm>
            <a:off x="-27296" y="0"/>
            <a:ext cx="4271749" cy="6858000"/>
          </a:xfrm>
          <a:prstGeom prst="rect">
            <a:avLst/>
          </a:prstGeom>
        </p:spPr>
      </p:pic>
      <p:pic>
        <p:nvPicPr>
          <p:cNvPr id="5" name="Resim 4"/>
          <p:cNvPicPr>
            <a:picLocks noChangeAspect="1"/>
          </p:cNvPicPr>
          <p:nvPr/>
        </p:nvPicPr>
        <p:blipFill rotWithShape="1">
          <a:blip r:embed="rId3"/>
          <a:srcRect l="34930" t="13881" r="35496" b="2935"/>
          <a:stretch/>
        </p:blipFill>
        <p:spPr>
          <a:xfrm>
            <a:off x="4244453" y="0"/>
            <a:ext cx="3985147" cy="6858000"/>
          </a:xfrm>
          <a:prstGeom prst="rect">
            <a:avLst/>
          </a:prstGeom>
        </p:spPr>
      </p:pic>
      <p:pic>
        <p:nvPicPr>
          <p:cNvPr id="6" name="Resim 5"/>
          <p:cNvPicPr>
            <a:picLocks noChangeAspect="1"/>
          </p:cNvPicPr>
          <p:nvPr/>
        </p:nvPicPr>
        <p:blipFill rotWithShape="1">
          <a:blip r:embed="rId4"/>
          <a:srcRect l="34204" t="15206" r="34602" b="5191"/>
          <a:stretch/>
        </p:blipFill>
        <p:spPr>
          <a:xfrm>
            <a:off x="8202304" y="51179"/>
            <a:ext cx="4107976" cy="6755642"/>
          </a:xfrm>
          <a:prstGeom prst="rect">
            <a:avLst/>
          </a:prstGeom>
        </p:spPr>
      </p:pic>
    </p:spTree>
    <p:extLst>
      <p:ext uri="{BB962C8B-B14F-4D97-AF65-F5344CB8AC3E}">
        <p14:creationId xmlns:p14="http://schemas.microsoft.com/office/powerpoint/2010/main" val="170289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600" b="1" dirty="0" smtClean="0">
                <a:solidFill>
                  <a:schemeClr val="bg1"/>
                </a:solidFill>
              </a:rPr>
              <a:t>Ayrıca Bakanlığımız tarafından hazırlanan etkinliklerin dijital ortamda uygulanması amacıyla Dijital Sınıf Rehberlik Etkinlikleri Platformunu </a:t>
            </a:r>
            <a:r>
              <a:rPr lang="tr-TR" sz="3600" b="1" dirty="0" smtClean="0">
                <a:solidFill>
                  <a:srgbClr val="FFFF00"/>
                </a:solidFill>
              </a:rPr>
              <a:t>(DİSREP) </a:t>
            </a:r>
            <a:r>
              <a:rPr lang="tr-TR" sz="3600" b="1" dirty="0" smtClean="0">
                <a:solidFill>
                  <a:schemeClr val="bg1"/>
                </a:solidFill>
              </a:rPr>
              <a:t>hayata geçirmiştir.</a:t>
            </a:r>
          </a:p>
          <a:p>
            <a:endParaRPr lang="tr-TR" sz="3600" b="1" dirty="0">
              <a:solidFill>
                <a:schemeClr val="bg1"/>
              </a:solidFill>
            </a:endParaRPr>
          </a:p>
        </p:txBody>
      </p:sp>
      <p:sp>
        <p:nvSpPr>
          <p:cNvPr id="4" name="Unvan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i="1" dirty="0" smtClean="0">
                <a:solidFill>
                  <a:srgbClr val="FFFF00"/>
                </a:solidFill>
                <a:latin typeface="Arial Black" panose="020B0A04020102020204" pitchFamily="34" charset="0"/>
              </a:rPr>
              <a:t> SINIF REHBERLİK ETKİNLİKLERİ VE </a:t>
            </a:r>
            <a:r>
              <a:rPr lang="tr-TR" sz="3600" b="1" i="1" dirty="0" smtClean="0">
                <a:solidFill>
                  <a:srgbClr val="FF0000"/>
                </a:solidFill>
                <a:latin typeface="Arial Black" panose="020B0A04020102020204" pitchFamily="34" charset="0"/>
              </a:rPr>
              <a:t>DİSREP</a:t>
            </a:r>
            <a:endParaRPr lang="tr-TR" sz="3600" b="1"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07485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89111" y="6073253"/>
            <a:ext cx="7533564" cy="461665"/>
          </a:xfrm>
          <a:prstGeom prst="rect">
            <a:avLst/>
          </a:prstGeom>
          <a:noFill/>
        </p:spPr>
        <p:txBody>
          <a:bodyPr wrap="square" rtlCol="0">
            <a:spAutoFit/>
          </a:bodyPr>
          <a:lstStyle/>
          <a:p>
            <a:r>
              <a:rPr lang="tr-TR" sz="2400" dirty="0" smtClean="0">
                <a:hlinkClick r:id="rId2"/>
              </a:rPr>
              <a:t>https://orgm.meb.gov.tr/disrep/etk/5-2/index.html</a:t>
            </a:r>
            <a:endParaRPr lang="tr-TR" sz="2400" dirty="0"/>
          </a:p>
        </p:txBody>
      </p:sp>
      <p:pic>
        <p:nvPicPr>
          <p:cNvPr id="5" name="Resim 4"/>
          <p:cNvPicPr>
            <a:picLocks noChangeAspect="1"/>
          </p:cNvPicPr>
          <p:nvPr/>
        </p:nvPicPr>
        <p:blipFill rotWithShape="1">
          <a:blip r:embed="rId3"/>
          <a:srcRect l="18084" t="11624" r="19304" b="19520"/>
          <a:stretch/>
        </p:blipFill>
        <p:spPr>
          <a:xfrm>
            <a:off x="3587600" y="0"/>
            <a:ext cx="8604400" cy="5322627"/>
          </a:xfrm>
          <a:prstGeom prst="rect">
            <a:avLst/>
          </a:prstGeom>
        </p:spPr>
      </p:pic>
      <p:sp>
        <p:nvSpPr>
          <p:cNvPr id="6" name="Dikdörtgen 5"/>
          <p:cNvSpPr/>
          <p:nvPr/>
        </p:nvSpPr>
        <p:spPr>
          <a:xfrm rot="16200000">
            <a:off x="-1332153" y="1598034"/>
            <a:ext cx="5412059" cy="2215991"/>
          </a:xfrm>
          <a:prstGeom prst="rect">
            <a:avLst/>
          </a:prstGeom>
          <a:solidFill>
            <a:schemeClr val="accent6">
              <a:lumMod val="50000"/>
            </a:schemeClr>
          </a:solidFill>
        </p:spPr>
        <p:txBody>
          <a:bodyPr wrap="none" lIns="91440" tIns="45720" rIns="91440" bIns="45720">
            <a:spAutoFit/>
          </a:bodyPr>
          <a:lstStyle/>
          <a:p>
            <a:pPr algn="ctr"/>
            <a:r>
              <a:rPr lang="tr-TR" sz="13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DİSREP</a:t>
            </a:r>
            <a:endParaRPr lang="tr-TR" sz="13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916779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t="28518" r="52916" b="8518"/>
          <a:stretch/>
        </p:blipFill>
        <p:spPr>
          <a:xfrm>
            <a:off x="0" y="0"/>
            <a:ext cx="12192000" cy="6858000"/>
          </a:xfrm>
          <a:prstGeom prst="rect">
            <a:avLst/>
          </a:prstGeom>
        </p:spPr>
      </p:pic>
    </p:spTree>
    <p:extLst>
      <p:ext uri="{BB962C8B-B14F-4D97-AF65-F5344CB8AC3E}">
        <p14:creationId xmlns:p14="http://schemas.microsoft.com/office/powerpoint/2010/main" val="2019056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1325563"/>
          </a:xfrm>
        </p:spPr>
        <p:txBody>
          <a:bodyPr/>
          <a:lstStyle/>
          <a:p>
            <a:pPr algn="ctr"/>
            <a:r>
              <a:rPr lang="tr-TR" b="1" dirty="0" smtClean="0">
                <a:solidFill>
                  <a:srgbClr val="FF0000"/>
                </a:solidFill>
                <a:effectLst>
                  <a:outerShdw blurRad="38100" dist="38100" dir="2700000" algn="tl">
                    <a:srgbClr val="000000">
                      <a:alpha val="43137"/>
                    </a:srgbClr>
                  </a:outerShdw>
                </a:effectLst>
                <a:latin typeface="Arial Black" panose="020B0A04020102020204" pitchFamily="34" charset="0"/>
              </a:rPr>
              <a:t>OKUL REHBER ÖĞRETMEN PLANI</a:t>
            </a:r>
            <a:endParaRPr lang="tr-TR" b="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3" name="İçerik Yer Tutucusu 2"/>
          <p:cNvSpPr>
            <a:spLocks noGrp="1"/>
          </p:cNvSpPr>
          <p:nvPr>
            <p:ph idx="1"/>
          </p:nvPr>
        </p:nvSpPr>
        <p:spPr/>
        <p:txBody>
          <a:bodyPr/>
          <a:lstStyle/>
          <a:p>
            <a:r>
              <a:rPr lang="tr-TR" dirty="0" smtClean="0">
                <a:solidFill>
                  <a:schemeClr val="bg1"/>
                </a:solidFill>
              </a:rPr>
              <a:t>Rehberlik Servisi, sınıf rehberlik programı ile eş güdüm içerisinde, rehber öğretmen ağırlıklı yapılacak çalışmaları içeren okul rehberlik çerçeve programı hazırlayacaktır. </a:t>
            </a:r>
          </a:p>
          <a:p>
            <a:r>
              <a:rPr lang="tr-TR" dirty="0" smtClean="0">
                <a:solidFill>
                  <a:schemeClr val="bg1"/>
                </a:solidFill>
              </a:rPr>
              <a:t>Örneğin öğretmenlerimiz üst öğrenim kurumları ile ilgili genel bilgilendirmeler yaparken, rehberlik servisi LGS, başvuru, tercihler, ilgi ve yeteneklerinin farkında olma, doğru tercih </a:t>
            </a:r>
            <a:r>
              <a:rPr lang="tr-TR" dirty="0" err="1" smtClean="0">
                <a:solidFill>
                  <a:schemeClr val="bg1"/>
                </a:solidFill>
              </a:rPr>
              <a:t>v.b</a:t>
            </a:r>
            <a:r>
              <a:rPr lang="tr-TR" dirty="0" smtClean="0">
                <a:solidFill>
                  <a:schemeClr val="bg1"/>
                </a:solidFill>
              </a:rPr>
              <a:t> konularda öğretmen, veli ve öğrencilere rehberlik edecektir.</a:t>
            </a:r>
          </a:p>
          <a:p>
            <a:endParaRPr lang="tr-TR" dirty="0">
              <a:solidFill>
                <a:schemeClr val="bg1"/>
              </a:solidFill>
            </a:endParaRPr>
          </a:p>
        </p:txBody>
      </p:sp>
    </p:spTree>
    <p:extLst>
      <p:ext uri="{BB962C8B-B14F-4D97-AF65-F5344CB8AC3E}">
        <p14:creationId xmlns:p14="http://schemas.microsoft.com/office/powerpoint/2010/main" val="415701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708513014"/>
              </p:ext>
            </p:extLst>
          </p:nvPr>
        </p:nvGraphicFramePr>
        <p:xfrm>
          <a:off x="192508" y="2145281"/>
          <a:ext cx="11598438" cy="1895475"/>
        </p:xfrm>
        <a:graphic>
          <a:graphicData uri="http://schemas.openxmlformats.org/drawingml/2006/table">
            <a:tbl>
              <a:tblPr>
                <a:tableStyleId>{5C22544A-7EE6-4342-B048-85BDC9FD1C3A}</a:tableStyleId>
              </a:tblPr>
              <a:tblGrid>
                <a:gridCol w="297961">
                  <a:extLst>
                    <a:ext uri="{9D8B030D-6E8A-4147-A177-3AD203B41FA5}">
                      <a16:colId xmlns:a16="http://schemas.microsoft.com/office/drawing/2014/main" val="2717937950"/>
                    </a:ext>
                  </a:extLst>
                </a:gridCol>
                <a:gridCol w="232228">
                  <a:extLst>
                    <a:ext uri="{9D8B030D-6E8A-4147-A177-3AD203B41FA5}">
                      <a16:colId xmlns:a16="http://schemas.microsoft.com/office/drawing/2014/main" val="2636307693"/>
                    </a:ext>
                  </a:extLst>
                </a:gridCol>
                <a:gridCol w="474051">
                  <a:extLst>
                    <a:ext uri="{9D8B030D-6E8A-4147-A177-3AD203B41FA5}">
                      <a16:colId xmlns:a16="http://schemas.microsoft.com/office/drawing/2014/main" val="2807549205"/>
                    </a:ext>
                  </a:extLst>
                </a:gridCol>
                <a:gridCol w="706280">
                  <a:extLst>
                    <a:ext uri="{9D8B030D-6E8A-4147-A177-3AD203B41FA5}">
                      <a16:colId xmlns:a16="http://schemas.microsoft.com/office/drawing/2014/main" val="1469564057"/>
                    </a:ext>
                  </a:extLst>
                </a:gridCol>
                <a:gridCol w="706280">
                  <a:extLst>
                    <a:ext uri="{9D8B030D-6E8A-4147-A177-3AD203B41FA5}">
                      <a16:colId xmlns:a16="http://schemas.microsoft.com/office/drawing/2014/main" val="3765584321"/>
                    </a:ext>
                  </a:extLst>
                </a:gridCol>
                <a:gridCol w="706280">
                  <a:extLst>
                    <a:ext uri="{9D8B030D-6E8A-4147-A177-3AD203B41FA5}">
                      <a16:colId xmlns:a16="http://schemas.microsoft.com/office/drawing/2014/main" val="876636856"/>
                    </a:ext>
                  </a:extLst>
                </a:gridCol>
                <a:gridCol w="544424">
                  <a:extLst>
                    <a:ext uri="{9D8B030D-6E8A-4147-A177-3AD203B41FA5}">
                      <a16:colId xmlns:a16="http://schemas.microsoft.com/office/drawing/2014/main" val="3688949836"/>
                    </a:ext>
                  </a:extLst>
                </a:gridCol>
                <a:gridCol w="706280">
                  <a:extLst>
                    <a:ext uri="{9D8B030D-6E8A-4147-A177-3AD203B41FA5}">
                      <a16:colId xmlns:a16="http://schemas.microsoft.com/office/drawing/2014/main" val="162527055"/>
                    </a:ext>
                  </a:extLst>
                </a:gridCol>
                <a:gridCol w="706280">
                  <a:extLst>
                    <a:ext uri="{9D8B030D-6E8A-4147-A177-3AD203B41FA5}">
                      <a16:colId xmlns:a16="http://schemas.microsoft.com/office/drawing/2014/main" val="1335736548"/>
                    </a:ext>
                  </a:extLst>
                </a:gridCol>
                <a:gridCol w="706280">
                  <a:extLst>
                    <a:ext uri="{9D8B030D-6E8A-4147-A177-3AD203B41FA5}">
                      <a16:colId xmlns:a16="http://schemas.microsoft.com/office/drawing/2014/main" val="883117736"/>
                    </a:ext>
                  </a:extLst>
                </a:gridCol>
                <a:gridCol w="441424">
                  <a:extLst>
                    <a:ext uri="{9D8B030D-6E8A-4147-A177-3AD203B41FA5}">
                      <a16:colId xmlns:a16="http://schemas.microsoft.com/office/drawing/2014/main" val="2414558906"/>
                    </a:ext>
                  </a:extLst>
                </a:gridCol>
                <a:gridCol w="706280">
                  <a:extLst>
                    <a:ext uri="{9D8B030D-6E8A-4147-A177-3AD203B41FA5}">
                      <a16:colId xmlns:a16="http://schemas.microsoft.com/office/drawing/2014/main" val="1381433252"/>
                    </a:ext>
                  </a:extLst>
                </a:gridCol>
                <a:gridCol w="706280">
                  <a:extLst>
                    <a:ext uri="{9D8B030D-6E8A-4147-A177-3AD203B41FA5}">
                      <a16:colId xmlns:a16="http://schemas.microsoft.com/office/drawing/2014/main" val="3591611187"/>
                    </a:ext>
                  </a:extLst>
                </a:gridCol>
                <a:gridCol w="706280">
                  <a:extLst>
                    <a:ext uri="{9D8B030D-6E8A-4147-A177-3AD203B41FA5}">
                      <a16:colId xmlns:a16="http://schemas.microsoft.com/office/drawing/2014/main" val="3515111967"/>
                    </a:ext>
                  </a:extLst>
                </a:gridCol>
                <a:gridCol w="706280">
                  <a:extLst>
                    <a:ext uri="{9D8B030D-6E8A-4147-A177-3AD203B41FA5}">
                      <a16:colId xmlns:a16="http://schemas.microsoft.com/office/drawing/2014/main" val="207800555"/>
                    </a:ext>
                  </a:extLst>
                </a:gridCol>
                <a:gridCol w="706280">
                  <a:extLst>
                    <a:ext uri="{9D8B030D-6E8A-4147-A177-3AD203B41FA5}">
                      <a16:colId xmlns:a16="http://schemas.microsoft.com/office/drawing/2014/main" val="600437703"/>
                    </a:ext>
                  </a:extLst>
                </a:gridCol>
                <a:gridCol w="1809833">
                  <a:extLst>
                    <a:ext uri="{9D8B030D-6E8A-4147-A177-3AD203B41FA5}">
                      <a16:colId xmlns:a16="http://schemas.microsoft.com/office/drawing/2014/main" val="996155953"/>
                    </a:ext>
                  </a:extLst>
                </a:gridCol>
                <a:gridCol w="29437">
                  <a:extLst>
                    <a:ext uri="{9D8B030D-6E8A-4147-A177-3AD203B41FA5}">
                      <a16:colId xmlns:a16="http://schemas.microsoft.com/office/drawing/2014/main" val="2945412730"/>
                    </a:ext>
                  </a:extLst>
                </a:gridCol>
              </a:tblGrid>
              <a:tr h="257175">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tc>
                <a:tc gridSpan="2">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52224291"/>
                  </a:ext>
                </a:extLst>
              </a:tr>
              <a:tr h="247650">
                <a:tc rowSpan="2" gridSpan="17">
                  <a:txBody>
                    <a:bodyPr/>
                    <a:lstStyle/>
                    <a:p>
                      <a:pPr algn="ctr" fontAlgn="b"/>
                      <a:endParaRPr lang="tr-TR" sz="1100" b="0" i="0" u="none" strike="noStrike" dirty="0">
                        <a:solidFill>
                          <a:srgbClr val="000000"/>
                        </a:solidFill>
                        <a:effectLst/>
                        <a:latin typeface="Calibri" panose="020F0502020204030204" pitchFamily="34" charset="0"/>
                      </a:endParaRPr>
                    </a:p>
                  </a:txBody>
                  <a:tcPr marL="0" marR="0" marT="0" marB="0" anchor="b"/>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59138668"/>
                  </a:ext>
                </a:extLst>
              </a:tr>
              <a:tr h="95250">
                <a:tc gridSpan="1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5665488"/>
                  </a:ext>
                </a:extLst>
              </a:tr>
              <a:tr h="407670">
                <a:tc gridSpan="2">
                  <a:txBody>
                    <a:bodyPr/>
                    <a:lstStyle/>
                    <a:p>
                      <a:pPr algn="ctr" fontAlgn="ctr"/>
                      <a:r>
                        <a:rPr lang="tr-TR" sz="2400" b="1" u="none" strike="noStrike" dirty="0">
                          <a:solidFill>
                            <a:srgbClr val="FF0000"/>
                          </a:solidFill>
                          <a:effectLst/>
                        </a:rPr>
                        <a:t>Sıra</a:t>
                      </a:r>
                      <a:endParaRPr lang="tr-TR" sz="2400" b="1" i="0" u="none" strike="noStrike" dirty="0">
                        <a:solidFill>
                          <a:srgbClr val="FF0000"/>
                        </a:solidFill>
                        <a:effectLst/>
                        <a:latin typeface="Calibri" panose="020F0502020204030204" pitchFamily="34" charset="0"/>
                      </a:endParaRPr>
                    </a:p>
                  </a:txBody>
                  <a:tcPr marL="0" marR="0" marT="0" marB="0" anchor="ctr"/>
                </a:tc>
                <a:tc hMerge="1">
                  <a:txBody>
                    <a:bodyPr/>
                    <a:lstStyle/>
                    <a:p>
                      <a:pPr algn="ctr" fontAlgn="ctr"/>
                      <a:endParaRPr lang="tr-TR" sz="2000" b="1" i="0" u="none" strike="noStrike">
                        <a:solidFill>
                          <a:srgbClr val="000000"/>
                        </a:solidFill>
                        <a:effectLst/>
                        <a:latin typeface="Arial Narrow" panose="020B0606020202030204" pitchFamily="34" charset="0"/>
                      </a:endParaRPr>
                    </a:p>
                  </a:txBody>
                  <a:tcPr marL="0" marR="0" marT="0" marB="0" anchor="ctr"/>
                </a:tc>
                <a:tc gridSpan="5">
                  <a:txBody>
                    <a:bodyPr/>
                    <a:lstStyle/>
                    <a:p>
                      <a:pPr algn="ctr" fontAlgn="ctr"/>
                      <a:r>
                        <a:rPr lang="tr-TR" sz="2400" b="1" u="none" strike="noStrike" dirty="0">
                          <a:solidFill>
                            <a:srgbClr val="FF0000"/>
                          </a:solidFill>
                          <a:effectLst/>
                        </a:rPr>
                        <a:t>GENEL HEDEF</a:t>
                      </a:r>
                      <a:endParaRPr lang="tr-TR" sz="2400" b="1" i="0" u="none" strike="noStrike" dirty="0">
                        <a:solidFill>
                          <a:srgbClr val="FF0000"/>
                        </a:solidFill>
                        <a:effectLst/>
                        <a:latin typeface="Arial Narrow" panose="020B0606020202030204"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2400" b="1" u="none" strike="noStrike" dirty="0">
                          <a:solidFill>
                            <a:srgbClr val="FF0000"/>
                          </a:solidFill>
                          <a:effectLst/>
                        </a:rPr>
                        <a:t>YEREL HEDEF</a:t>
                      </a:r>
                      <a:endParaRPr lang="tr-TR" sz="2400" b="1" i="0" u="none" strike="noStrike" dirty="0">
                        <a:solidFill>
                          <a:srgbClr val="FF0000"/>
                        </a:solidFill>
                        <a:effectLst/>
                        <a:latin typeface="Arial Narrow" panose="020B0606020202030204"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2400" b="1" u="none" strike="noStrike" dirty="0">
                          <a:solidFill>
                            <a:srgbClr val="FF0000"/>
                          </a:solidFill>
                          <a:effectLst/>
                        </a:rPr>
                        <a:t>ÖZEL  HEDEF</a:t>
                      </a:r>
                      <a:endParaRPr lang="tr-TR" sz="2400" b="1" i="0" u="none" strike="noStrike" dirty="0">
                        <a:solidFill>
                          <a:srgbClr val="FF0000"/>
                        </a:solidFill>
                        <a:effectLst/>
                        <a:latin typeface="Arial Narrow" panose="020B0606020202030204" pitchFamily="34"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07352061"/>
                  </a:ext>
                </a:extLst>
              </a:tr>
              <a:tr h="407670">
                <a:tc gridSpan="2">
                  <a:txBody>
                    <a:bodyPr/>
                    <a:lstStyle/>
                    <a:p>
                      <a:pPr algn="ctr" fontAlgn="ctr"/>
                      <a:r>
                        <a:rPr lang="tr-TR" sz="1800" b="1" u="none" strike="noStrike" dirty="0" smtClean="0">
                          <a:effectLst/>
                        </a:rPr>
                        <a:t>1</a:t>
                      </a:r>
                      <a:endParaRPr lang="tr-TR" sz="1800" b="1" i="0" u="none" strike="noStrike" dirty="0">
                        <a:solidFill>
                          <a:srgbClr val="963634"/>
                        </a:solidFill>
                        <a:effectLst/>
                        <a:latin typeface="Arial Narrow" panose="020B0606020202030204" pitchFamily="34" charset="0"/>
                      </a:endParaRPr>
                    </a:p>
                  </a:txBody>
                  <a:tcPr marL="0" marR="0" marT="0" marB="0" anchor="ctr"/>
                </a:tc>
                <a:tc hMerge="1">
                  <a:txBody>
                    <a:bodyPr/>
                    <a:lstStyle/>
                    <a:p>
                      <a:pPr algn="ctr" fontAlgn="b"/>
                      <a:endParaRPr lang="tr-TR" sz="1200" b="0" i="0" u="none" strike="noStrike">
                        <a:solidFill>
                          <a:srgbClr val="000000"/>
                        </a:solidFill>
                        <a:effectLst/>
                        <a:latin typeface="Calibri" panose="020F0502020204030204" pitchFamily="34" charset="0"/>
                      </a:endParaRPr>
                    </a:p>
                  </a:txBody>
                  <a:tcPr marL="0" marR="0" marT="0" marB="0" anchor="b"/>
                </a:tc>
                <a:tc gridSpan="5">
                  <a:txBody>
                    <a:bodyPr/>
                    <a:lstStyle/>
                    <a:p>
                      <a:pPr algn="ctr" fontAlgn="b"/>
                      <a:r>
                        <a:rPr lang="tr-TR" sz="1800" b="1" i="0" u="none" strike="noStrike" dirty="0">
                          <a:solidFill>
                            <a:srgbClr val="000000"/>
                          </a:solidFill>
                          <a:effectLst/>
                          <a:latin typeface="Calibri" panose="020F0502020204030204" pitchFamily="34" charset="0"/>
                        </a:rPr>
                        <a:t>BİLİNÇLİ TEKNOLOJİ KULLANIMI</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1800" b="1" i="0" u="none" strike="noStrike">
                          <a:solidFill>
                            <a:srgbClr val="000000"/>
                          </a:solidFill>
                          <a:effectLst/>
                          <a:latin typeface="Calibri" panose="020F0502020204030204" pitchFamily="34" charset="0"/>
                        </a:rPr>
                        <a:t>DUYGU KONTROLÜ</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1800" b="1" i="0" u="none" strike="noStrike">
                          <a:solidFill>
                            <a:srgbClr val="000000"/>
                          </a:solidFill>
                          <a:effectLst/>
                          <a:latin typeface="Calibri" panose="020F0502020204030204" pitchFamily="34" charset="0"/>
                        </a:rPr>
                        <a:t>SINAV KAYGISI</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60632655"/>
                  </a:ext>
                </a:extLst>
              </a:tr>
              <a:tr h="407670">
                <a:tc gridSpan="2">
                  <a:txBody>
                    <a:bodyPr/>
                    <a:lstStyle/>
                    <a:p>
                      <a:pPr algn="ctr" fontAlgn="ctr"/>
                      <a:r>
                        <a:rPr lang="tr-TR" sz="1800" b="1" i="0" u="none" strike="noStrike" dirty="0" smtClean="0">
                          <a:solidFill>
                            <a:srgbClr val="963634"/>
                          </a:solidFill>
                          <a:effectLst/>
                          <a:latin typeface="Arial Narrow" panose="020B0606020202030204" pitchFamily="34" charset="0"/>
                        </a:rPr>
                        <a:t>2</a:t>
                      </a:r>
                      <a:endParaRPr lang="tr-TR" sz="1800" b="1" i="0" u="none" strike="noStrike" dirty="0">
                        <a:solidFill>
                          <a:srgbClr val="963634"/>
                        </a:solidFill>
                        <a:effectLst/>
                        <a:latin typeface="Arial Narrow" panose="020B0606020202030204" pitchFamily="34" charset="0"/>
                      </a:endParaRPr>
                    </a:p>
                  </a:txBody>
                  <a:tcPr marL="0" marR="0" marT="0" marB="0" anchor="ctr"/>
                </a:tc>
                <a:tc hMerge="1">
                  <a:txBody>
                    <a:bodyPr/>
                    <a:lstStyle/>
                    <a:p>
                      <a:pPr algn="ctr" fontAlgn="b"/>
                      <a:endParaRPr lang="tr-TR" sz="1200" b="0" i="0" u="none" strike="noStrike" dirty="0">
                        <a:solidFill>
                          <a:srgbClr val="000000"/>
                        </a:solidFill>
                        <a:effectLst/>
                        <a:latin typeface="Calibri" panose="020F0502020204030204" pitchFamily="34" charset="0"/>
                      </a:endParaRPr>
                    </a:p>
                  </a:txBody>
                  <a:tcPr marL="0" marR="0" marT="0" marB="0" anchor="b"/>
                </a:tc>
                <a:tc gridSpan="5">
                  <a:txBody>
                    <a:bodyPr/>
                    <a:lstStyle/>
                    <a:p>
                      <a:pPr algn="ctr" fontAlgn="b"/>
                      <a:r>
                        <a:rPr lang="tr-TR" sz="1800" b="1" i="0" u="none" strike="noStrike">
                          <a:solidFill>
                            <a:srgbClr val="000000"/>
                          </a:solidFill>
                          <a:effectLst/>
                          <a:latin typeface="Calibri" panose="020F0502020204030204" pitchFamily="34" charset="0"/>
                        </a:rPr>
                        <a:t> </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1800" b="1" i="0" u="none" strike="noStrike">
                          <a:solidFill>
                            <a:srgbClr val="000000"/>
                          </a:solidFill>
                          <a:effectLst/>
                          <a:latin typeface="Calibri" panose="020F0502020204030204" pitchFamily="34" charset="0"/>
                        </a:rPr>
                        <a:t> </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b"/>
                      <a:r>
                        <a:rPr lang="tr-TR" sz="1800" b="1" i="0" u="none" strike="noStrike" dirty="0">
                          <a:solidFill>
                            <a:srgbClr val="000000"/>
                          </a:solidFill>
                          <a:effectLst/>
                          <a:latin typeface="Calibri" panose="020F0502020204030204" pitchFamily="34" charset="0"/>
                        </a:rPr>
                        <a:t>ÜST ÖĞRENİM KURUMLARININTANITIMI</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75589632"/>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08" y="881063"/>
            <a:ext cx="11598438" cy="1149868"/>
          </a:xfrm>
          <a:prstGeom prst="rect">
            <a:avLst/>
          </a:prstGeom>
        </p:spPr>
      </p:pic>
      <p:sp>
        <p:nvSpPr>
          <p:cNvPr id="6" name="Metin kutusu 9"/>
          <p:cNvSpPr txBox="1"/>
          <p:nvPr/>
        </p:nvSpPr>
        <p:spPr>
          <a:xfrm>
            <a:off x="192509" y="977779"/>
            <a:ext cx="11598437" cy="88952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tr-TR" sz="2400" b="1" dirty="0" smtClean="0">
                <a:solidFill>
                  <a:sysClr val="windowText" lastClr="000000"/>
                </a:solidFill>
              </a:rPr>
              <a:t>2022-2023  </a:t>
            </a:r>
            <a:r>
              <a:rPr lang="tr-TR" sz="2400" b="1" dirty="0">
                <a:solidFill>
                  <a:sysClr val="windowText" lastClr="000000"/>
                </a:solidFill>
              </a:rPr>
              <a:t>EĞİTİM ÖĞRETİM YILI</a:t>
            </a:r>
          </a:p>
          <a:p>
            <a:pPr algn="ctr"/>
            <a:r>
              <a:rPr lang="tr-TR" sz="2400" b="1" dirty="0">
                <a:solidFill>
                  <a:sysClr val="windowText" lastClr="000000"/>
                </a:solidFill>
              </a:rPr>
              <a:t>MUSTAFA ASIM KÖKSAL ANADOLU İMAM-HATİP LİSESİ REHBERLİK PROGRAMI</a:t>
            </a:r>
          </a:p>
        </p:txBody>
      </p:sp>
    </p:spTree>
    <p:extLst>
      <p:ext uri="{BB962C8B-B14F-4D97-AF65-F5344CB8AC3E}">
        <p14:creationId xmlns:p14="http://schemas.microsoft.com/office/powerpoint/2010/main" val="156841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472751"/>
            <a:ext cx="10515600" cy="704211"/>
          </a:xfrm>
        </p:spPr>
        <p:txBody>
          <a:bodyPr>
            <a:normAutofit/>
          </a:bodyPr>
          <a:lstStyle/>
          <a:p>
            <a:pPr marL="0" indent="0" algn="r">
              <a:buNone/>
            </a:pPr>
            <a:r>
              <a:rPr lang="tr-TR" sz="3600" b="1" i="1" dirty="0" smtClean="0">
                <a:solidFill>
                  <a:srgbClr val="FFC000"/>
                </a:solidFill>
              </a:rPr>
              <a:t>teşekkürler</a:t>
            </a:r>
            <a:endParaRPr lang="tr-TR" sz="3600" b="1" i="1" dirty="0">
              <a:solidFill>
                <a:srgbClr val="FFC000"/>
              </a:solidFill>
            </a:endParaRPr>
          </a:p>
        </p:txBody>
      </p:sp>
    </p:spTree>
    <p:extLst>
      <p:ext uri="{BB962C8B-B14F-4D97-AF65-F5344CB8AC3E}">
        <p14:creationId xmlns:p14="http://schemas.microsoft.com/office/powerpoint/2010/main" val="327723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715370" y="0"/>
            <a:ext cx="10515600" cy="1325563"/>
          </a:xfrm>
        </p:spPr>
        <p:txBody>
          <a:bodyPr>
            <a:normAutofit/>
          </a:bodyPr>
          <a:lstStyle/>
          <a:p>
            <a:pPr algn="ctr"/>
            <a:r>
              <a:rPr lang="tr-TR"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t>SINIF REHBERLİK PROGRAMI</a:t>
            </a:r>
            <a:endParaRPr lang="tr-TR" sz="48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
        <p:nvSpPr>
          <p:cNvPr id="3" name="İçerik Yer Tutucusu 2"/>
          <p:cNvSpPr>
            <a:spLocks noGrp="1"/>
          </p:cNvSpPr>
          <p:nvPr>
            <p:ph idx="1"/>
          </p:nvPr>
        </p:nvSpPr>
        <p:spPr/>
        <p:txBody>
          <a:bodyPr/>
          <a:lstStyle/>
          <a:p>
            <a:r>
              <a:rPr lang="tr-TR" dirty="0" smtClean="0">
                <a:solidFill>
                  <a:schemeClr val="bg1"/>
                </a:solidFill>
              </a:rPr>
              <a:t>Bakanlığımız 2020 yılından itibaren okullarda sunulan rehberlik hizmetleri faaliyetlerine kaynaklık etmek, uygulama birliği sağlamak, öğrencilerin gelişim özellikleri ve öncelikleri doğrultusunda hizmetlerin verilebilmesi amacıyla; Sınıf Rehberlik Programı Kitabını yayınlamıştır. </a:t>
            </a:r>
          </a:p>
          <a:p>
            <a:r>
              <a:rPr lang="tr-TR" dirty="0" smtClean="0">
                <a:solidFill>
                  <a:schemeClr val="bg1"/>
                </a:solidFill>
              </a:rPr>
              <a:t>Sınıf Rehberlik Programı doğrultusunda tüm okullarımızın planlarını hazırlaması ve uygulaması konusunda illere resmi yazı göndermiştir.</a:t>
            </a:r>
          </a:p>
          <a:p>
            <a:endParaRPr lang="tr-TR" dirty="0">
              <a:solidFill>
                <a:schemeClr val="bg1"/>
              </a:solidFill>
            </a:endParaRPr>
          </a:p>
        </p:txBody>
      </p:sp>
    </p:spTree>
    <p:extLst>
      <p:ext uri="{BB962C8B-B14F-4D97-AF65-F5344CB8AC3E}">
        <p14:creationId xmlns:p14="http://schemas.microsoft.com/office/powerpoint/2010/main" val="384067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6935" y="1325563"/>
            <a:ext cx="10515600" cy="4351338"/>
          </a:xfrm>
        </p:spPr>
        <p:txBody>
          <a:bodyPr/>
          <a:lstStyle/>
          <a:p>
            <a:r>
              <a:rPr lang="tr-TR" dirty="0" smtClean="0"/>
              <a:t>Sınıf Rehberlik Programında;</a:t>
            </a:r>
          </a:p>
          <a:p>
            <a:r>
              <a:rPr lang="tr-TR" sz="3600" b="1" i="1" dirty="0" smtClean="0">
                <a:solidFill>
                  <a:srgbClr val="FFFF00"/>
                </a:solidFill>
              </a:rPr>
              <a:t>Akademik Gelişim</a:t>
            </a:r>
            <a:r>
              <a:rPr lang="tr-TR" sz="3600" b="1" dirty="0" smtClean="0">
                <a:solidFill>
                  <a:srgbClr val="FFFF00"/>
                </a:solidFill>
              </a:rPr>
              <a:t>, </a:t>
            </a:r>
          </a:p>
          <a:p>
            <a:r>
              <a:rPr lang="tr-TR" sz="3600" b="1" i="1" dirty="0" smtClean="0">
                <a:solidFill>
                  <a:srgbClr val="FFFF00"/>
                </a:solidFill>
              </a:rPr>
              <a:t>Kariyer Gelişimi </a:t>
            </a:r>
            <a:r>
              <a:rPr lang="tr-TR" sz="3600" b="1" dirty="0" smtClean="0">
                <a:solidFill>
                  <a:srgbClr val="FFFF00"/>
                </a:solidFill>
              </a:rPr>
              <a:t>ve </a:t>
            </a:r>
          </a:p>
          <a:p>
            <a:r>
              <a:rPr lang="tr-TR" sz="3600" b="1" i="1" dirty="0" smtClean="0">
                <a:solidFill>
                  <a:srgbClr val="FFFF00"/>
                </a:solidFill>
              </a:rPr>
              <a:t>Sosyal </a:t>
            </a:r>
            <a:r>
              <a:rPr lang="tr-TR" sz="3600" b="1" i="1" dirty="0">
                <a:solidFill>
                  <a:srgbClr val="FFFF00"/>
                </a:solidFill>
              </a:rPr>
              <a:t>Duygusal </a:t>
            </a:r>
            <a:r>
              <a:rPr lang="tr-TR" sz="3600" b="1" i="1" dirty="0" smtClean="0">
                <a:solidFill>
                  <a:srgbClr val="FFFF00"/>
                </a:solidFill>
              </a:rPr>
              <a:t>Gelişim</a:t>
            </a:r>
          </a:p>
          <a:p>
            <a:r>
              <a:rPr lang="tr-TR" dirty="0" smtClean="0">
                <a:solidFill>
                  <a:schemeClr val="bg1"/>
                </a:solidFill>
              </a:rPr>
              <a:t>Alanları ile bu gelişim alanlarının </a:t>
            </a:r>
            <a:r>
              <a:rPr lang="tr-TR" dirty="0">
                <a:solidFill>
                  <a:schemeClr val="bg1"/>
                </a:solidFill>
              </a:rPr>
              <a:t>amaçları, yeterlikleri ve kazanımları belirlenmiştir. </a:t>
            </a:r>
            <a:r>
              <a:rPr lang="tr-TR" dirty="0" smtClean="0">
                <a:solidFill>
                  <a:schemeClr val="bg1"/>
                </a:solidFill>
              </a:rPr>
              <a:t>Ayrıca </a:t>
            </a:r>
            <a:r>
              <a:rPr lang="tr-TR" dirty="0">
                <a:solidFill>
                  <a:schemeClr val="bg1"/>
                </a:solidFill>
              </a:rPr>
              <a:t>kazanımlara temel teşkil eden genel amaçlar ve yeterlik </a:t>
            </a:r>
            <a:r>
              <a:rPr lang="tr-TR" dirty="0" smtClean="0">
                <a:solidFill>
                  <a:schemeClr val="bg1"/>
                </a:solidFill>
              </a:rPr>
              <a:t>alanları belirlenmiştir</a:t>
            </a:r>
            <a:endParaRPr lang="tr-TR" dirty="0">
              <a:solidFill>
                <a:schemeClr val="bg1"/>
              </a:solidFill>
            </a:endParaRPr>
          </a:p>
          <a:p>
            <a:endParaRPr lang="tr-TR" dirty="0">
              <a:solidFill>
                <a:schemeClr val="bg1"/>
              </a:solidFill>
            </a:endParaRPr>
          </a:p>
        </p:txBody>
      </p:sp>
      <p:sp>
        <p:nvSpPr>
          <p:cNvPr id="4" name="Unvan 1"/>
          <p:cNvSpPr txBox="1">
            <a:spLocks/>
          </p:cNvSpPr>
          <p:nvPr/>
        </p:nvSpPr>
        <p:spPr>
          <a:xfrm>
            <a:off x="104519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t>SINIF REHBERLİK PROGRAMI</a:t>
            </a:r>
            <a:endParaRPr lang="tr-TR" sz="4800" b="1" dirty="0">
              <a:solidFill>
                <a:srgbClr val="FFFF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45860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199" y="0"/>
            <a:ext cx="10515600" cy="590218"/>
          </a:xfrm>
        </p:spPr>
        <p:txBody>
          <a:bodyPr>
            <a:normAutofit fontScale="90000"/>
          </a:bodyPr>
          <a:lstStyle/>
          <a:p>
            <a:pPr algn="ctr"/>
            <a:r>
              <a:rPr lang="tr-TR" b="1" dirty="0" smtClean="0">
                <a:solidFill>
                  <a:srgbClr val="FFFF00"/>
                </a:solidFill>
                <a:effectLst>
                  <a:outerShdw blurRad="38100" dist="38100" dir="2700000" algn="tl">
                    <a:srgbClr val="000000">
                      <a:alpha val="43137"/>
                    </a:srgbClr>
                  </a:outerShdw>
                </a:effectLst>
              </a:rPr>
              <a:t>SINIF REHBERLİK PLANLARI</a:t>
            </a:r>
            <a:endParaRPr lang="tr-TR" b="1" dirty="0">
              <a:solidFill>
                <a:srgbClr val="FFFF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38199" y="1825625"/>
            <a:ext cx="11089943" cy="4351338"/>
          </a:xfrm>
        </p:spPr>
        <p:txBody>
          <a:bodyPr>
            <a:normAutofit/>
          </a:bodyPr>
          <a:lstStyle/>
          <a:p>
            <a:pPr marL="0" indent="0">
              <a:buNone/>
            </a:pPr>
            <a:r>
              <a:rPr lang="tr-TR" sz="3600" b="1" dirty="0" smtClean="0">
                <a:solidFill>
                  <a:schemeClr val="bg1"/>
                </a:solidFill>
              </a:rPr>
              <a:t>Sınıf rehberlik planının hazırlanmasını aşamalar halinde anlatmak için,</a:t>
            </a:r>
          </a:p>
          <a:p>
            <a:pPr marL="0" indent="0">
              <a:buNone/>
            </a:pPr>
            <a:r>
              <a:rPr lang="tr-TR" sz="3600" b="1" dirty="0" smtClean="0">
                <a:solidFill>
                  <a:schemeClr val="bg1"/>
                </a:solidFill>
              </a:rPr>
              <a:t>ÖRNEK rehberlik </a:t>
            </a:r>
            <a:r>
              <a:rPr lang="tr-TR" sz="3600" b="1" dirty="0" smtClean="0">
                <a:solidFill>
                  <a:schemeClr val="bg1"/>
                </a:solidFill>
              </a:rPr>
              <a:t>planı üzerinde açıklamalar yapalım.</a:t>
            </a:r>
            <a:endParaRPr lang="tr-TR" sz="3600" b="1" dirty="0">
              <a:solidFill>
                <a:schemeClr val="bg1"/>
              </a:solidFill>
            </a:endParaRPr>
          </a:p>
        </p:txBody>
      </p:sp>
    </p:spTree>
    <p:extLst>
      <p:ext uri="{BB962C8B-B14F-4D97-AF65-F5344CB8AC3E}">
        <p14:creationId xmlns:p14="http://schemas.microsoft.com/office/powerpoint/2010/main" val="141168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834847128"/>
              </p:ext>
            </p:extLst>
          </p:nvPr>
        </p:nvGraphicFramePr>
        <p:xfrm>
          <a:off x="0" y="0"/>
          <a:ext cx="12192000" cy="6858001"/>
        </p:xfrm>
        <a:graphic>
          <a:graphicData uri="http://schemas.openxmlformats.org/drawingml/2006/table">
            <a:tbl>
              <a:tblPr>
                <a:tableStyleId>{5C22544A-7EE6-4342-B048-85BDC9FD1C3A}</a:tableStyleId>
              </a:tblPr>
              <a:tblGrid>
                <a:gridCol w="5162072">
                  <a:extLst>
                    <a:ext uri="{9D8B030D-6E8A-4147-A177-3AD203B41FA5}">
                      <a16:colId xmlns:a16="http://schemas.microsoft.com/office/drawing/2014/main" val="1279184041"/>
                    </a:ext>
                  </a:extLst>
                </a:gridCol>
                <a:gridCol w="4152049">
                  <a:extLst>
                    <a:ext uri="{9D8B030D-6E8A-4147-A177-3AD203B41FA5}">
                      <a16:colId xmlns:a16="http://schemas.microsoft.com/office/drawing/2014/main" val="2206622700"/>
                    </a:ext>
                  </a:extLst>
                </a:gridCol>
                <a:gridCol w="1531088">
                  <a:extLst>
                    <a:ext uri="{9D8B030D-6E8A-4147-A177-3AD203B41FA5}">
                      <a16:colId xmlns:a16="http://schemas.microsoft.com/office/drawing/2014/main" val="2146272102"/>
                    </a:ext>
                  </a:extLst>
                </a:gridCol>
                <a:gridCol w="1346791">
                  <a:extLst>
                    <a:ext uri="{9D8B030D-6E8A-4147-A177-3AD203B41FA5}">
                      <a16:colId xmlns:a16="http://schemas.microsoft.com/office/drawing/2014/main" val="1341653754"/>
                    </a:ext>
                  </a:extLst>
                </a:gridCol>
              </a:tblGrid>
              <a:tr h="406756">
                <a:tc gridSpan="4">
                  <a:txBody>
                    <a:bodyPr/>
                    <a:lstStyle/>
                    <a:p>
                      <a:pPr algn="ctr" fontAlgn="b"/>
                      <a:r>
                        <a:rPr lang="tr-TR" sz="2000" b="1" i="0" u="none" strike="noStrike" dirty="0">
                          <a:solidFill>
                            <a:srgbClr val="000000"/>
                          </a:solidFill>
                          <a:effectLst/>
                          <a:latin typeface="Calibri" panose="020F0502020204030204" pitchFamily="34" charset="0"/>
                        </a:rPr>
                        <a:t>MUSTAFA ASIM KÖKSAL ANADOLU İMAM-HATİP LİSESİ</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0005622"/>
                  </a:ext>
                </a:extLst>
              </a:tr>
              <a:tr h="406756">
                <a:tc gridSpan="4">
                  <a:txBody>
                    <a:bodyPr/>
                    <a:lstStyle/>
                    <a:p>
                      <a:pPr algn="ctr" fontAlgn="b"/>
                      <a:r>
                        <a:rPr lang="tr-TR" sz="2000" b="1" i="0" u="none" strike="noStrike" dirty="0">
                          <a:solidFill>
                            <a:srgbClr val="000000"/>
                          </a:solidFill>
                          <a:effectLst/>
                          <a:latin typeface="Calibri" panose="020F0502020204030204" pitchFamily="34" charset="0"/>
                        </a:rPr>
                        <a:t>2022-2023 EĞİTİM ÖĞRETİM YILI </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45476287"/>
                  </a:ext>
                </a:extLst>
              </a:tr>
              <a:tr h="406756">
                <a:tc gridSpan="4">
                  <a:txBody>
                    <a:bodyPr/>
                    <a:lstStyle/>
                    <a:p>
                      <a:pPr algn="ctr" fontAlgn="b"/>
                      <a:r>
                        <a:rPr lang="tr-TR" sz="2000" b="1" i="0" u="none" strike="noStrike" dirty="0">
                          <a:solidFill>
                            <a:srgbClr val="000000"/>
                          </a:solidFill>
                          <a:effectLst/>
                          <a:latin typeface="Calibri" panose="020F0502020204030204" pitchFamily="34" charset="0"/>
                        </a:rPr>
                        <a:t>8. SINIF REHBERLİK PROGRAMI KAZANIMLARI</a:t>
                      </a: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99617473"/>
                  </a:ext>
                </a:extLst>
              </a:tr>
              <a:tr h="327870">
                <a:tc>
                  <a:txBody>
                    <a:bodyPr/>
                    <a:lstStyle/>
                    <a:p>
                      <a:pPr algn="l" fontAlgn="b"/>
                      <a:endParaRPr lang="tr-TR"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6055984"/>
                  </a:ext>
                </a:extLst>
              </a:tr>
              <a:tr h="485642">
                <a:tc rowSpan="2">
                  <a:txBody>
                    <a:bodyPr/>
                    <a:lstStyle/>
                    <a:p>
                      <a:pPr algn="ctr" fontAlgn="ctr"/>
                      <a:r>
                        <a:rPr lang="tr-TR" sz="1800" b="1" i="0" u="none" strike="noStrike" dirty="0" smtClean="0">
                          <a:solidFill>
                            <a:srgbClr val="000000"/>
                          </a:solidFill>
                          <a:effectLst/>
                          <a:latin typeface="Times New Roman" panose="02020603050405020304" pitchFamily="18" charset="0"/>
                        </a:rPr>
                        <a:t>GELİŞİM    ALANLARI</a:t>
                      </a:r>
                      <a:endParaRPr lang="tr-TR" sz="1800" b="1" i="0" u="none" strike="noStrike" dirty="0">
                        <a:solidFill>
                          <a:srgbClr val="000000"/>
                        </a:solidFill>
                        <a:effectLst/>
                        <a:latin typeface="Times New Roman" panose="02020603050405020304" pitchFamily="18" charset="0"/>
                      </a:endParaRPr>
                    </a:p>
                  </a:txBody>
                  <a:tcPr marL="428625" marR="9525" marT="9525" marB="0" anchor="ctr"/>
                </a:tc>
                <a:tc rowSpan="2">
                  <a:txBody>
                    <a:bodyPr/>
                    <a:lstStyle/>
                    <a:p>
                      <a:pPr algn="l" fontAlgn="ctr"/>
                      <a:r>
                        <a:rPr lang="tr-TR" sz="1800" b="1" i="0" u="none" strike="noStrike" dirty="0">
                          <a:solidFill>
                            <a:srgbClr val="000000"/>
                          </a:solidFill>
                          <a:effectLst/>
                          <a:latin typeface="Times New Roman" panose="02020603050405020304" pitchFamily="18" charset="0"/>
                        </a:rPr>
                        <a:t>YETERLİKLER</a:t>
                      </a:r>
                    </a:p>
                  </a:txBody>
                  <a:tcPr marL="600075" marR="9525" marT="9525" marB="0" anchor="ctr"/>
                </a:tc>
                <a:tc rowSpan="2">
                  <a:txBody>
                    <a:bodyPr/>
                    <a:lstStyle/>
                    <a:p>
                      <a:pPr algn="ctr" fontAlgn="ctr"/>
                      <a:r>
                        <a:rPr lang="tr-TR" sz="1200" b="1" i="0" u="none" strike="noStrike">
                          <a:solidFill>
                            <a:srgbClr val="000000"/>
                          </a:solidFill>
                          <a:effectLst/>
                          <a:latin typeface="Times New Roman" panose="02020603050405020304" pitchFamily="18" charset="0"/>
                        </a:rPr>
                        <a:t>KAZANIM SAYISI</a:t>
                      </a:r>
                    </a:p>
                  </a:txBody>
                  <a:tcPr marL="9525" marR="9525" marT="9525" marB="0" anchor="ctr"/>
                </a:tc>
                <a:tc>
                  <a:txBody>
                    <a:bodyPr/>
                    <a:lstStyle/>
                    <a:p>
                      <a:pPr algn="ctr" fontAlgn="ctr"/>
                      <a:r>
                        <a:rPr lang="tr-TR" sz="1200" b="1" i="0" u="none" strike="noStrike">
                          <a:solidFill>
                            <a:srgbClr val="000000"/>
                          </a:solidFill>
                          <a:effectLst/>
                          <a:latin typeface="Times New Roman" panose="02020603050405020304" pitchFamily="18" charset="0"/>
                        </a:rPr>
                        <a:t>İŞLENECEK HAFTA</a:t>
                      </a:r>
                    </a:p>
                  </a:txBody>
                  <a:tcPr marL="9525" marR="9525" marT="9525" marB="0" anchor="ctr"/>
                </a:tc>
                <a:extLst>
                  <a:ext uri="{0D108BD9-81ED-4DB2-BD59-A6C34878D82A}">
                    <a16:rowId xmlns:a16="http://schemas.microsoft.com/office/drawing/2014/main" val="2553873864"/>
                  </a:ext>
                </a:extLst>
              </a:tr>
              <a:tr h="493200">
                <a:tc vMerge="1">
                  <a:txBody>
                    <a:bodyPr/>
                    <a:lstStyle/>
                    <a:p>
                      <a:pPr algn="l" fontAlgn="ctr"/>
                      <a:endParaRPr lang="tr-TR" sz="1200" b="1" i="0" u="none" strike="noStrike" dirty="0">
                        <a:solidFill>
                          <a:srgbClr val="000000"/>
                        </a:solidFill>
                        <a:effectLst/>
                        <a:latin typeface="Times New Roman" panose="02020603050405020304" pitchFamily="18" charset="0"/>
                      </a:endParaRPr>
                    </a:p>
                  </a:txBody>
                  <a:tcPr marL="342900" marR="9525" marT="9525" marB="0" anchor="ctr"/>
                </a:tc>
                <a:tc vMerge="1">
                  <a:txBody>
                    <a:bodyPr/>
                    <a:lstStyle/>
                    <a:p>
                      <a:endParaRPr lang="tr-TR"/>
                    </a:p>
                  </a:txBody>
                  <a:tcPr/>
                </a:tc>
                <a:tc vMerge="1">
                  <a:txBody>
                    <a:bodyPr/>
                    <a:lstStyle/>
                    <a:p>
                      <a:endParaRPr lang="tr-TR"/>
                    </a:p>
                  </a:txBody>
                  <a:tcPr/>
                </a:tc>
                <a:tc>
                  <a:txBody>
                    <a:bodyPr/>
                    <a:lstStyle/>
                    <a:p>
                      <a:pPr algn="ctr" fontAlgn="ctr"/>
                      <a:r>
                        <a:rPr lang="tr-TR" sz="1200" b="1" i="0" u="none" strike="noStrike">
                          <a:solidFill>
                            <a:srgbClr val="000000"/>
                          </a:solidFill>
                          <a:effectLst/>
                          <a:latin typeface="Times New Roman" panose="02020603050405020304" pitchFamily="18" charset="0"/>
                        </a:rPr>
                        <a:t>SAYISI</a:t>
                      </a:r>
                    </a:p>
                  </a:txBody>
                  <a:tcPr marL="9525" marR="9525" marT="9525" marB="0" anchor="ctr"/>
                </a:tc>
                <a:extLst>
                  <a:ext uri="{0D108BD9-81ED-4DB2-BD59-A6C34878D82A}">
                    <a16:rowId xmlns:a16="http://schemas.microsoft.com/office/drawing/2014/main" val="429078008"/>
                  </a:ext>
                </a:extLst>
              </a:tr>
              <a:tr h="447890">
                <a:tc rowSpan="3">
                  <a:txBody>
                    <a:bodyPr/>
                    <a:lstStyle/>
                    <a:p>
                      <a:pPr algn="l" fontAlgn="ctr"/>
                      <a:r>
                        <a:rPr lang="tr-TR" sz="2000" b="1" i="0" u="none" strike="noStrike" dirty="0">
                          <a:solidFill>
                            <a:srgbClr val="000000"/>
                          </a:solidFill>
                          <a:effectLst/>
                          <a:latin typeface="Times New Roman" panose="02020603050405020304" pitchFamily="18" charset="0"/>
                        </a:rPr>
                        <a:t>Akademik Gelişim</a:t>
                      </a:r>
                    </a:p>
                  </a:txBody>
                  <a:tcPr marL="514350" marR="9525" marT="9525" marB="0" anchor="ctr">
                    <a:solidFill>
                      <a:schemeClr val="accent5">
                        <a:lumMod val="60000"/>
                        <a:lumOff val="40000"/>
                      </a:schemeClr>
                    </a:solidFill>
                  </a:tcPr>
                </a:tc>
                <a:tc>
                  <a:txBody>
                    <a:bodyPr/>
                    <a:lstStyle/>
                    <a:p>
                      <a:pPr algn="l" fontAlgn="ctr"/>
                      <a:r>
                        <a:rPr lang="fi-FI" sz="1800" b="1" i="0" u="none" strike="noStrike">
                          <a:solidFill>
                            <a:srgbClr val="000000"/>
                          </a:solidFill>
                          <a:effectLst/>
                          <a:latin typeface="Times New Roman" panose="02020603050405020304" pitchFamily="18" charset="0"/>
                        </a:rPr>
                        <a:t>Okula ve Okulun Çevresine Uyum</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035394380"/>
                  </a:ext>
                </a:extLst>
              </a:tr>
              <a:tr h="309449">
                <a:tc vMerge="1">
                  <a:txBody>
                    <a:bodyPr/>
                    <a:lstStyle/>
                    <a:p>
                      <a:endParaRPr lang="tr-TR"/>
                    </a:p>
                  </a:txBody>
                  <a:tcPr/>
                </a:tc>
                <a:tc>
                  <a:txBody>
                    <a:bodyPr/>
                    <a:lstStyle/>
                    <a:p>
                      <a:pPr algn="l" fontAlgn="ctr"/>
                      <a:r>
                        <a:rPr lang="tr-TR" sz="1800" b="1" i="0" u="none" strike="noStrike">
                          <a:solidFill>
                            <a:srgbClr val="000000"/>
                          </a:solidFill>
                          <a:effectLst/>
                          <a:latin typeface="Times New Roman" panose="02020603050405020304" pitchFamily="18" charset="0"/>
                        </a:rPr>
                        <a:t>Eğitsel Planlama ve Başarı</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5</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124612610"/>
                  </a:ext>
                </a:extLst>
              </a:tr>
              <a:tr h="309449">
                <a:tc vMerge="1">
                  <a:txBody>
                    <a:bodyPr/>
                    <a:lstStyle/>
                    <a:p>
                      <a:endParaRPr lang="tr-TR"/>
                    </a:p>
                  </a:txBody>
                  <a:tcPr/>
                </a:tc>
                <a:tc>
                  <a:txBody>
                    <a:bodyPr/>
                    <a:lstStyle/>
                    <a:p>
                      <a:pPr algn="l" fontAlgn="ctr"/>
                      <a:r>
                        <a:rPr lang="tr-TR" sz="1800" b="1" i="0" u="none" strike="noStrike">
                          <a:solidFill>
                            <a:srgbClr val="000000"/>
                          </a:solidFill>
                          <a:effectLst/>
                          <a:latin typeface="Times New Roman" panose="02020603050405020304" pitchFamily="18" charset="0"/>
                        </a:rPr>
                        <a:t>Akademik Anlayış ve Sorumluluk</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chemeClr val="accent5">
                        <a:lumMod val="60000"/>
                        <a:lumOff val="40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754309609"/>
                  </a:ext>
                </a:extLst>
              </a:tr>
              <a:tr h="352054">
                <a:tc rowSpan="3">
                  <a:txBody>
                    <a:bodyPr/>
                    <a:lstStyle/>
                    <a:p>
                      <a:pPr algn="l" fontAlgn="ctr"/>
                      <a:r>
                        <a:rPr lang="tr-TR" sz="2000" b="1" i="0" u="none" strike="noStrike" dirty="0">
                          <a:solidFill>
                            <a:srgbClr val="000000"/>
                          </a:solidFill>
                          <a:effectLst/>
                          <a:latin typeface="Times New Roman" panose="02020603050405020304" pitchFamily="18" charset="0"/>
                        </a:rPr>
                        <a:t> </a:t>
                      </a:r>
                    </a:p>
                    <a:p>
                      <a:pPr algn="l" fontAlgn="ctr"/>
                      <a:r>
                        <a:rPr lang="tr-TR" sz="2000" b="1" i="0" u="none" strike="noStrike" dirty="0" smtClean="0">
                          <a:solidFill>
                            <a:srgbClr val="000000"/>
                          </a:solidFill>
                          <a:effectLst/>
                          <a:latin typeface="Times New Roman" panose="02020603050405020304" pitchFamily="18" charset="0"/>
                        </a:rPr>
                        <a:t>           Kariyer </a:t>
                      </a:r>
                      <a:r>
                        <a:rPr lang="tr-TR" sz="2000" b="1" i="0" u="none" strike="noStrike" dirty="0">
                          <a:solidFill>
                            <a:srgbClr val="000000"/>
                          </a:solidFill>
                          <a:effectLst/>
                          <a:latin typeface="Times New Roman" panose="02020603050405020304" pitchFamily="18" charset="0"/>
                        </a:rPr>
                        <a:t>Gelişimi</a:t>
                      </a:r>
                    </a:p>
                    <a:p>
                      <a:pPr algn="l" fontAlgn="t"/>
                      <a:r>
                        <a:rPr lang="tr-TR" sz="2000" b="0" i="0" u="none" strike="noStrike" dirty="0">
                          <a:solidFill>
                            <a:srgbClr val="000000"/>
                          </a:solidFill>
                          <a:effectLst/>
                          <a:latin typeface="Calibri" panose="020F0502020204030204" pitchFamily="34" charset="0"/>
                        </a:rPr>
                        <a:t> </a:t>
                      </a:r>
                    </a:p>
                  </a:txBody>
                  <a:tcPr marL="9525" marR="9525" marT="9525" marB="0" anchor="ctr">
                    <a:solidFill>
                      <a:srgbClr val="FFC000"/>
                    </a:solidFill>
                  </a:tcPr>
                </a:tc>
                <a:tc>
                  <a:txBody>
                    <a:bodyPr/>
                    <a:lstStyle/>
                    <a:p>
                      <a:pPr algn="l" fontAlgn="ctr"/>
                      <a:r>
                        <a:rPr lang="tr-TR" sz="1800" b="1" i="0" u="none" strike="noStrike">
                          <a:solidFill>
                            <a:srgbClr val="000000"/>
                          </a:solidFill>
                          <a:effectLst/>
                          <a:latin typeface="Times New Roman" panose="02020603050405020304" pitchFamily="18" charset="0"/>
                        </a:rPr>
                        <a:t>Kariyer Farkındalığı</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rgbClr val="FFC000"/>
                    </a:solidFill>
                  </a:tcPr>
                </a:tc>
                <a:extLst>
                  <a:ext uri="{0D108BD9-81ED-4DB2-BD59-A6C34878D82A}">
                    <a16:rowId xmlns:a16="http://schemas.microsoft.com/office/drawing/2014/main" val="1982578533"/>
                  </a:ext>
                </a:extLst>
              </a:tr>
              <a:tr h="309449">
                <a:tc vMerge="1">
                  <a:txBody>
                    <a:bodyPr/>
                    <a:lstStyle/>
                    <a:p>
                      <a:pPr algn="l" fontAlgn="ctr"/>
                      <a:endParaRPr lang="tr-TR" sz="1600" b="1" i="0" u="none" strike="noStrike" dirty="0">
                        <a:solidFill>
                          <a:srgbClr val="000000"/>
                        </a:solidFill>
                        <a:effectLst/>
                        <a:latin typeface="Times New Roman" panose="02020603050405020304" pitchFamily="18" charset="0"/>
                      </a:endParaRPr>
                    </a:p>
                  </a:txBody>
                  <a:tcPr marL="85725" marR="9525" marT="9525" marB="0" anchor="ctr"/>
                </a:tc>
                <a:tc>
                  <a:txBody>
                    <a:bodyPr/>
                    <a:lstStyle/>
                    <a:p>
                      <a:pPr algn="l" fontAlgn="ctr"/>
                      <a:r>
                        <a:rPr lang="tr-TR" sz="1800" b="1" i="0" u="none" strike="noStrike">
                          <a:solidFill>
                            <a:srgbClr val="000000"/>
                          </a:solidFill>
                          <a:effectLst/>
                          <a:latin typeface="Times New Roman" panose="02020603050405020304" pitchFamily="18" charset="0"/>
                        </a:rPr>
                        <a:t>Kariyer Hazırlığı</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rgbClr val="FFC000"/>
                    </a:solidFill>
                  </a:tcPr>
                </a:tc>
                <a:extLst>
                  <a:ext uri="{0D108BD9-81ED-4DB2-BD59-A6C34878D82A}">
                    <a16:rowId xmlns:a16="http://schemas.microsoft.com/office/drawing/2014/main" val="3581940377"/>
                  </a:ext>
                </a:extLst>
              </a:tr>
              <a:tr h="318478">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tr-TR" sz="1800" b="1" i="0" u="none" strike="noStrike">
                          <a:solidFill>
                            <a:srgbClr val="000000"/>
                          </a:solidFill>
                          <a:effectLst/>
                          <a:latin typeface="Times New Roman" panose="02020603050405020304" pitchFamily="18" charset="0"/>
                        </a:rPr>
                        <a:t>Kariyer Planlama</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4</a:t>
                      </a:r>
                    </a:p>
                  </a:txBody>
                  <a:tcPr marL="9525" marR="9525" marT="9525" marB="0" anchor="ctr">
                    <a:solidFill>
                      <a:srgbClr val="FFC000"/>
                    </a:solidFill>
                  </a:tcPr>
                </a:tc>
                <a:tc>
                  <a:txBody>
                    <a:bodyPr/>
                    <a:lstStyle/>
                    <a:p>
                      <a:pPr algn="ctr" fontAlgn="ctr"/>
                      <a:r>
                        <a:rPr lang="tr-TR" sz="1400" b="1" i="0" u="none" strike="noStrike">
                          <a:solidFill>
                            <a:srgbClr val="000000"/>
                          </a:solidFill>
                          <a:effectLst/>
                          <a:latin typeface="Times New Roman" panose="02020603050405020304" pitchFamily="18" charset="0"/>
                        </a:rPr>
                        <a:t>7</a:t>
                      </a:r>
                    </a:p>
                  </a:txBody>
                  <a:tcPr marL="9525" marR="9525" marT="9525" marB="0" anchor="ctr">
                    <a:solidFill>
                      <a:srgbClr val="FFC000"/>
                    </a:solidFill>
                  </a:tcPr>
                </a:tc>
                <a:extLst>
                  <a:ext uri="{0D108BD9-81ED-4DB2-BD59-A6C34878D82A}">
                    <a16:rowId xmlns:a16="http://schemas.microsoft.com/office/drawing/2014/main" val="4208475827"/>
                  </a:ext>
                </a:extLst>
              </a:tr>
              <a:tr h="309449">
                <a:tc rowSpan="5">
                  <a:txBody>
                    <a:bodyPr/>
                    <a:lstStyle/>
                    <a:p>
                      <a:pPr algn="l" fontAlgn="ctr"/>
                      <a:r>
                        <a:rPr lang="tr-TR" sz="2000" b="1" i="0" u="none" strike="noStrike" dirty="0">
                          <a:solidFill>
                            <a:srgbClr val="000000"/>
                          </a:solidFill>
                          <a:effectLst/>
                          <a:latin typeface="Times New Roman" panose="02020603050405020304" pitchFamily="18" charset="0"/>
                        </a:rPr>
                        <a:t> </a:t>
                      </a:r>
                    </a:p>
                    <a:p>
                      <a:pPr algn="l" fontAlgn="ctr"/>
                      <a:r>
                        <a:rPr lang="tr-TR" sz="2000" b="1" i="0" u="none" strike="noStrike" dirty="0">
                          <a:solidFill>
                            <a:srgbClr val="000000"/>
                          </a:solidFill>
                          <a:effectLst/>
                          <a:latin typeface="Times New Roman" panose="02020603050405020304" pitchFamily="18" charset="0"/>
                        </a:rPr>
                        <a:t> </a:t>
                      </a:r>
                    </a:p>
                    <a:p>
                      <a:pPr algn="l" fontAlgn="ctr"/>
                      <a:r>
                        <a:rPr lang="tr-TR" sz="2000" b="1" i="0" u="none" strike="noStrike" dirty="0" smtClean="0">
                          <a:solidFill>
                            <a:srgbClr val="000000"/>
                          </a:solidFill>
                          <a:effectLst/>
                          <a:latin typeface="Times New Roman" panose="02020603050405020304" pitchFamily="18" charset="0"/>
                        </a:rPr>
                        <a:t>          Sosyal </a:t>
                      </a:r>
                      <a:r>
                        <a:rPr lang="tr-TR" sz="2000" b="1" i="0" u="none" strike="noStrike" dirty="0">
                          <a:solidFill>
                            <a:srgbClr val="000000"/>
                          </a:solidFill>
                          <a:effectLst/>
                          <a:latin typeface="Times New Roman" panose="02020603050405020304" pitchFamily="18" charset="0"/>
                        </a:rPr>
                        <a:t>Duygusal Gelişim</a:t>
                      </a:r>
                    </a:p>
                    <a:p>
                      <a:pPr algn="l" fontAlgn="t"/>
                      <a:r>
                        <a:rPr lang="tr-TR" sz="2000" b="0" i="0" u="none" strike="noStrike" dirty="0">
                          <a:solidFill>
                            <a:srgbClr val="000000"/>
                          </a:solidFill>
                          <a:effectLst/>
                          <a:latin typeface="Calibri" panose="020F0502020204030204" pitchFamily="34" charset="0"/>
                        </a:rPr>
                        <a:t> </a:t>
                      </a:r>
                    </a:p>
                    <a:p>
                      <a:pPr algn="l" fontAlgn="t"/>
                      <a:r>
                        <a:rPr lang="tr-TR" sz="2000" b="0" i="0" u="none" strike="noStrike" dirty="0">
                          <a:solidFill>
                            <a:srgbClr val="000000"/>
                          </a:solidFill>
                          <a:effectLst/>
                          <a:latin typeface="Calibri" panose="020F0502020204030204" pitchFamily="34" charset="0"/>
                        </a:rPr>
                        <a:t> </a:t>
                      </a:r>
                    </a:p>
                  </a:txBody>
                  <a:tcPr marL="9525" marR="9525" marT="9525" marB="0" anchor="ctr">
                    <a:solidFill>
                      <a:schemeClr val="accent2">
                        <a:lumMod val="75000"/>
                      </a:schemeClr>
                    </a:solidFill>
                  </a:tcPr>
                </a:tc>
                <a:tc>
                  <a:txBody>
                    <a:bodyPr/>
                    <a:lstStyle/>
                    <a:p>
                      <a:pPr algn="l" fontAlgn="ctr"/>
                      <a:r>
                        <a:rPr lang="tr-TR" sz="1800" b="1" i="0" u="none" strike="noStrike">
                          <a:solidFill>
                            <a:srgbClr val="000000"/>
                          </a:solidFill>
                          <a:effectLst/>
                          <a:latin typeface="Times New Roman" panose="02020603050405020304" pitchFamily="18" charset="0"/>
                        </a:rPr>
                        <a:t>Kişisel Güvenliğini Sağlama</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3</a:t>
                      </a:r>
                    </a:p>
                  </a:txBody>
                  <a:tcPr marL="9525" marR="9525" marT="9525" marB="0" anchor="ctr">
                    <a:solidFill>
                      <a:schemeClr val="accent2">
                        <a:lumMod val="75000"/>
                      </a:schemeClr>
                    </a:solidFill>
                  </a:tcPr>
                </a:tc>
                <a:extLst>
                  <a:ext uri="{0D108BD9-81ED-4DB2-BD59-A6C34878D82A}">
                    <a16:rowId xmlns:a16="http://schemas.microsoft.com/office/drawing/2014/main" val="686643680"/>
                  </a:ext>
                </a:extLst>
              </a:tr>
              <a:tr h="309449">
                <a:tc vMerge="1">
                  <a:txBody>
                    <a:bodyPr/>
                    <a:lstStyle/>
                    <a:p>
                      <a:pPr algn="l" fontAlgn="ctr"/>
                      <a:endParaRPr lang="tr-TR" sz="155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tr-TR" sz="1800" b="1" i="0" u="none" strike="noStrike">
                          <a:solidFill>
                            <a:srgbClr val="000000"/>
                          </a:solidFill>
                          <a:effectLst/>
                          <a:latin typeface="Times New Roman" panose="02020603050405020304" pitchFamily="18" charset="0"/>
                        </a:rPr>
                        <a:t>Benlik Farkındalığı</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4</a:t>
                      </a:r>
                    </a:p>
                  </a:txBody>
                  <a:tcPr marL="9525" marR="9525" marT="9525" marB="0" anchor="ctr">
                    <a:solidFill>
                      <a:schemeClr val="accent2">
                        <a:lumMod val="75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rPr>
                        <a:t>4</a:t>
                      </a:r>
                    </a:p>
                  </a:txBody>
                  <a:tcPr marL="9525" marR="9525" marT="9525" marB="0" anchor="ctr">
                    <a:solidFill>
                      <a:schemeClr val="accent2">
                        <a:lumMod val="75000"/>
                      </a:schemeClr>
                    </a:solidFill>
                  </a:tcPr>
                </a:tc>
                <a:extLst>
                  <a:ext uri="{0D108BD9-81ED-4DB2-BD59-A6C34878D82A}">
                    <a16:rowId xmlns:a16="http://schemas.microsoft.com/office/drawing/2014/main" val="2043911453"/>
                  </a:ext>
                </a:extLst>
              </a:tr>
              <a:tr h="309449">
                <a:tc vMerge="1">
                  <a:txBody>
                    <a:bodyPr/>
                    <a:lstStyle/>
                    <a:p>
                      <a:pPr algn="l" fontAlgn="ctr"/>
                      <a:endParaRPr lang="tr-TR" sz="1600" b="1" i="0" u="none" strike="noStrike" dirty="0">
                        <a:solidFill>
                          <a:srgbClr val="000000"/>
                        </a:solidFill>
                        <a:effectLst/>
                        <a:latin typeface="Times New Roman" panose="02020603050405020304" pitchFamily="18" charset="0"/>
                      </a:endParaRPr>
                    </a:p>
                  </a:txBody>
                  <a:tcPr marL="514350" marR="9525" marT="9525" marB="0" anchor="ctr"/>
                </a:tc>
                <a:tc>
                  <a:txBody>
                    <a:bodyPr/>
                    <a:lstStyle/>
                    <a:p>
                      <a:pPr algn="l" fontAlgn="ctr"/>
                      <a:r>
                        <a:rPr lang="tr-TR" sz="1800" b="1" i="0" u="none" strike="noStrike">
                          <a:solidFill>
                            <a:srgbClr val="000000"/>
                          </a:solidFill>
                          <a:effectLst/>
                          <a:latin typeface="Times New Roman" panose="02020603050405020304" pitchFamily="18" charset="0"/>
                        </a:rPr>
                        <a:t>Kişiler Arası Beceriler</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chemeClr val="accent2">
                        <a:lumMod val="75000"/>
                      </a:schemeClr>
                    </a:solidFill>
                  </a:tcPr>
                </a:tc>
                <a:extLst>
                  <a:ext uri="{0D108BD9-81ED-4DB2-BD59-A6C34878D82A}">
                    <a16:rowId xmlns:a16="http://schemas.microsoft.com/office/drawing/2014/main" val="742830237"/>
                  </a:ext>
                </a:extLst>
              </a:tr>
              <a:tr h="309449">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tr-TR" sz="1800" b="1" i="0" u="none" strike="noStrike">
                          <a:solidFill>
                            <a:srgbClr val="000000"/>
                          </a:solidFill>
                          <a:effectLst/>
                          <a:latin typeface="Times New Roman" panose="02020603050405020304" pitchFamily="18" charset="0"/>
                        </a:rPr>
                        <a:t>Duyguları Anlama ve Yönetme</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1</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2</a:t>
                      </a:r>
                    </a:p>
                  </a:txBody>
                  <a:tcPr marL="9525" marR="9525" marT="9525" marB="0" anchor="ctr">
                    <a:solidFill>
                      <a:schemeClr val="accent2">
                        <a:lumMod val="75000"/>
                      </a:schemeClr>
                    </a:solidFill>
                  </a:tcPr>
                </a:tc>
                <a:extLst>
                  <a:ext uri="{0D108BD9-81ED-4DB2-BD59-A6C34878D82A}">
                    <a16:rowId xmlns:a16="http://schemas.microsoft.com/office/drawing/2014/main" val="3590800278"/>
                  </a:ext>
                </a:extLst>
              </a:tr>
              <a:tr h="309449">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tr-TR" sz="1800" b="1" i="0" u="none" strike="noStrike" dirty="0">
                          <a:solidFill>
                            <a:srgbClr val="000000"/>
                          </a:solidFill>
                          <a:effectLst/>
                          <a:latin typeface="Times New Roman" panose="02020603050405020304" pitchFamily="18" charset="0"/>
                        </a:rPr>
                        <a:t>Karar Verme</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1</a:t>
                      </a:r>
                    </a:p>
                  </a:txBody>
                  <a:tcPr marL="9525" marR="9525" marT="9525" marB="0" anchor="ctr">
                    <a:solidFill>
                      <a:schemeClr val="accent2">
                        <a:lumMod val="75000"/>
                      </a:schemeClr>
                    </a:solidFill>
                  </a:tcPr>
                </a:tc>
                <a:tc>
                  <a:txBody>
                    <a:bodyPr/>
                    <a:lstStyle/>
                    <a:p>
                      <a:pPr algn="ctr" fontAlgn="ctr"/>
                      <a:r>
                        <a:rPr lang="tr-TR" sz="1400" b="1" i="0" u="none" strike="noStrike">
                          <a:solidFill>
                            <a:srgbClr val="000000"/>
                          </a:solidFill>
                          <a:effectLst/>
                          <a:latin typeface="Times New Roman" panose="02020603050405020304" pitchFamily="18" charset="0"/>
                        </a:rPr>
                        <a:t>1</a:t>
                      </a:r>
                    </a:p>
                  </a:txBody>
                  <a:tcPr marL="9525" marR="9525" marT="9525" marB="0" anchor="ctr">
                    <a:solidFill>
                      <a:schemeClr val="accent2">
                        <a:lumMod val="75000"/>
                      </a:schemeClr>
                    </a:solidFill>
                  </a:tcPr>
                </a:tc>
                <a:extLst>
                  <a:ext uri="{0D108BD9-81ED-4DB2-BD59-A6C34878D82A}">
                    <a16:rowId xmlns:a16="http://schemas.microsoft.com/office/drawing/2014/main" val="3017187512"/>
                  </a:ext>
                </a:extLst>
              </a:tr>
              <a:tr h="327870">
                <a:tc>
                  <a:txBody>
                    <a:bodyPr/>
                    <a:lstStyle/>
                    <a:p>
                      <a:pPr algn="l" fontAlgn="ctr"/>
                      <a:r>
                        <a:rPr lang="tr-TR" sz="1600" b="1" i="0" u="none" strike="noStrike" dirty="0">
                          <a:solidFill>
                            <a:srgbClr val="000000"/>
                          </a:solidFill>
                          <a:effectLst/>
                          <a:latin typeface="Times New Roman" panose="02020603050405020304" pitchFamily="18" charset="0"/>
                        </a:rPr>
                        <a:t>Tüm Alanlar</a:t>
                      </a:r>
                    </a:p>
                  </a:txBody>
                  <a:tcPr marL="257175" marR="9525" marT="9525" marB="0" anchor="ctr">
                    <a:solidFill>
                      <a:schemeClr val="accent6">
                        <a:lumMod val="75000"/>
                      </a:schemeClr>
                    </a:solidFill>
                  </a:tcPr>
                </a:tc>
                <a:tc>
                  <a:txBody>
                    <a:bodyPr/>
                    <a:lstStyle/>
                    <a:p>
                      <a:pPr algn="l" fontAlgn="ctr"/>
                      <a:r>
                        <a:rPr lang="tr-TR" sz="1400" b="0" i="0" u="none" strike="noStrike" dirty="0">
                          <a:solidFill>
                            <a:srgbClr val="000000"/>
                          </a:solidFill>
                          <a:effectLst/>
                          <a:latin typeface="Times New Roman" panose="02020603050405020304" pitchFamily="18" charset="0"/>
                        </a:rPr>
                        <a:t> </a:t>
                      </a:r>
                    </a:p>
                  </a:txBody>
                  <a:tcPr marL="9525" marR="9525" marT="9525" marB="0" anchor="ctr">
                    <a:solidFill>
                      <a:schemeClr val="accent6">
                        <a:lumMod val="75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rPr>
                        <a:t>1</a:t>
                      </a:r>
                    </a:p>
                  </a:txBody>
                  <a:tcPr marL="9525" marR="9525" marT="9525" marB="0" anchor="ctr">
                    <a:solidFill>
                      <a:schemeClr val="accent6">
                        <a:lumMod val="75000"/>
                      </a:schemeClr>
                    </a:solidFill>
                  </a:tcPr>
                </a:tc>
                <a:tc>
                  <a:txBody>
                    <a:bodyPr/>
                    <a:lstStyle/>
                    <a:p>
                      <a:pPr algn="ctr" fontAlgn="ctr"/>
                      <a:r>
                        <a:rPr lang="tr-TR" sz="1400" b="1" i="0" u="none" strike="noStrike" dirty="0">
                          <a:solidFill>
                            <a:srgbClr val="000000"/>
                          </a:solidFill>
                          <a:effectLst/>
                          <a:latin typeface="Times New Roman" panose="02020603050405020304" pitchFamily="18" charset="0"/>
                        </a:rPr>
                        <a:t>1</a:t>
                      </a:r>
                    </a:p>
                  </a:txBody>
                  <a:tcPr marL="9525" marR="9525" marT="9525" marB="0" anchor="ctr">
                    <a:solidFill>
                      <a:schemeClr val="accent6">
                        <a:lumMod val="75000"/>
                      </a:schemeClr>
                    </a:solidFill>
                  </a:tcPr>
                </a:tc>
                <a:extLst>
                  <a:ext uri="{0D108BD9-81ED-4DB2-BD59-A6C34878D82A}">
                    <a16:rowId xmlns:a16="http://schemas.microsoft.com/office/drawing/2014/main" val="2069046967"/>
                  </a:ext>
                </a:extLst>
              </a:tr>
              <a:tr h="409137">
                <a:tc gridSpan="2">
                  <a:txBody>
                    <a:bodyPr/>
                    <a:lstStyle/>
                    <a:p>
                      <a:pPr algn="ctr" fontAlgn="ctr"/>
                      <a:r>
                        <a:rPr lang="tr-TR" sz="2400" b="1" i="0" u="none" strike="noStrike" dirty="0">
                          <a:solidFill>
                            <a:srgbClr val="FF0000"/>
                          </a:solidFill>
                          <a:effectLst/>
                          <a:latin typeface="Times New Roman" panose="02020603050405020304" pitchFamily="18" charset="0"/>
                        </a:rPr>
                        <a:t>TOPLAM</a:t>
                      </a:r>
                    </a:p>
                  </a:txBody>
                  <a:tcPr marL="9525" marR="9525" marT="9525" marB="0" anchor="ctr"/>
                </a:tc>
                <a:tc hMerge="1">
                  <a:txBody>
                    <a:bodyPr/>
                    <a:lstStyle/>
                    <a:p>
                      <a:endParaRPr lang="tr-TR"/>
                    </a:p>
                  </a:txBody>
                  <a:tcPr/>
                </a:tc>
                <a:tc>
                  <a:txBody>
                    <a:bodyPr/>
                    <a:lstStyle/>
                    <a:p>
                      <a:pPr algn="ctr" fontAlgn="ctr"/>
                      <a:r>
                        <a:rPr lang="tr-TR" sz="1600" b="1" i="0" u="none" strike="noStrike" dirty="0">
                          <a:solidFill>
                            <a:srgbClr val="FF0000"/>
                          </a:solidFill>
                          <a:effectLst/>
                          <a:latin typeface="Times New Roman" panose="02020603050405020304" pitchFamily="18" charset="0"/>
                        </a:rPr>
                        <a:t>31</a:t>
                      </a:r>
                    </a:p>
                  </a:txBody>
                  <a:tcPr marL="9525" marR="9525" marT="9525" marB="0" anchor="ctr"/>
                </a:tc>
                <a:tc>
                  <a:txBody>
                    <a:bodyPr/>
                    <a:lstStyle/>
                    <a:p>
                      <a:pPr algn="ctr" fontAlgn="ctr"/>
                      <a:r>
                        <a:rPr lang="tr-TR" sz="1600" b="1" i="0" u="none" strike="noStrike" dirty="0">
                          <a:solidFill>
                            <a:srgbClr val="FF0000"/>
                          </a:solidFill>
                          <a:effectLst/>
                          <a:latin typeface="Times New Roman" panose="02020603050405020304" pitchFamily="18" charset="0"/>
                        </a:rPr>
                        <a:t>36</a:t>
                      </a:r>
                    </a:p>
                  </a:txBody>
                  <a:tcPr marL="9525" marR="9525" marT="9525" marB="0" anchor="ctr"/>
                </a:tc>
                <a:extLst>
                  <a:ext uri="{0D108BD9-81ED-4DB2-BD59-A6C34878D82A}">
                    <a16:rowId xmlns:a16="http://schemas.microsoft.com/office/drawing/2014/main" val="1734055423"/>
                  </a:ext>
                </a:extLst>
              </a:tr>
            </a:tbl>
          </a:graphicData>
        </a:graphic>
      </p:graphicFrame>
    </p:spTree>
    <p:extLst>
      <p:ext uri="{BB962C8B-B14F-4D97-AF65-F5344CB8AC3E}">
        <p14:creationId xmlns:p14="http://schemas.microsoft.com/office/powerpoint/2010/main" val="2435478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076278508"/>
              </p:ext>
            </p:extLst>
          </p:nvPr>
        </p:nvGraphicFramePr>
        <p:xfrm>
          <a:off x="1" y="0"/>
          <a:ext cx="12191999" cy="6857999"/>
        </p:xfrm>
        <a:graphic>
          <a:graphicData uri="http://schemas.openxmlformats.org/drawingml/2006/table">
            <a:tbl>
              <a:tblPr/>
              <a:tblGrid>
                <a:gridCol w="3996565">
                  <a:extLst>
                    <a:ext uri="{9D8B030D-6E8A-4147-A177-3AD203B41FA5}">
                      <a16:colId xmlns:a16="http://schemas.microsoft.com/office/drawing/2014/main" val="802710280"/>
                    </a:ext>
                  </a:extLst>
                </a:gridCol>
                <a:gridCol w="4000692">
                  <a:extLst>
                    <a:ext uri="{9D8B030D-6E8A-4147-A177-3AD203B41FA5}">
                      <a16:colId xmlns:a16="http://schemas.microsoft.com/office/drawing/2014/main" val="4204505642"/>
                    </a:ext>
                  </a:extLst>
                </a:gridCol>
                <a:gridCol w="2097371">
                  <a:extLst>
                    <a:ext uri="{9D8B030D-6E8A-4147-A177-3AD203B41FA5}">
                      <a16:colId xmlns:a16="http://schemas.microsoft.com/office/drawing/2014/main" val="3705224220"/>
                    </a:ext>
                  </a:extLst>
                </a:gridCol>
                <a:gridCol w="2097371">
                  <a:extLst>
                    <a:ext uri="{9D8B030D-6E8A-4147-A177-3AD203B41FA5}">
                      <a16:colId xmlns:a16="http://schemas.microsoft.com/office/drawing/2014/main" val="292832000"/>
                    </a:ext>
                  </a:extLst>
                </a:gridCol>
              </a:tblGrid>
              <a:tr h="324716">
                <a:tc gridSpan="4">
                  <a:txBody>
                    <a:bodyPr/>
                    <a:lstStyle/>
                    <a:p>
                      <a:pPr algn="ctr" fontAlgn="b"/>
                      <a:r>
                        <a:rPr lang="tr-TR" sz="1800" b="1" i="0" u="none" strike="noStrike" dirty="0">
                          <a:solidFill>
                            <a:srgbClr val="000000"/>
                          </a:solidFill>
                          <a:effectLst/>
                          <a:latin typeface="Calibri" panose="020F0502020204030204" pitchFamily="34" charset="0"/>
                        </a:rPr>
                        <a:t>MUSTAFA ASIM KÖKSAL ANADOLU İMAM-HATİP LİSESİ</a:t>
                      </a:r>
                    </a:p>
                  </a:txBody>
                  <a:tcPr marL="8241" marR="8241" marT="8241"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81114579"/>
                  </a:ext>
                </a:extLst>
              </a:tr>
              <a:tr h="324716">
                <a:tc gridSpan="4">
                  <a:txBody>
                    <a:bodyPr/>
                    <a:lstStyle/>
                    <a:p>
                      <a:pPr algn="ctr" fontAlgn="b"/>
                      <a:r>
                        <a:rPr lang="tr-TR" sz="1800" b="1" i="0" u="none" strike="noStrike" dirty="0">
                          <a:solidFill>
                            <a:srgbClr val="000000"/>
                          </a:solidFill>
                          <a:effectLst/>
                          <a:latin typeface="Calibri" panose="020F0502020204030204" pitchFamily="34" charset="0"/>
                        </a:rPr>
                        <a:t>2022-2023 EĞİTİM ÖĞRETİM YILI </a:t>
                      </a:r>
                    </a:p>
                  </a:txBody>
                  <a:tcPr marL="8241" marR="8241" marT="8241"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70844957"/>
                  </a:ext>
                </a:extLst>
              </a:tr>
              <a:tr h="324716">
                <a:tc gridSpan="4">
                  <a:txBody>
                    <a:bodyPr/>
                    <a:lstStyle/>
                    <a:p>
                      <a:pPr algn="ctr" fontAlgn="b"/>
                      <a:r>
                        <a:rPr lang="tr-TR" sz="1800" b="1" i="0" u="none" strike="noStrike" dirty="0">
                          <a:solidFill>
                            <a:srgbClr val="000000"/>
                          </a:solidFill>
                          <a:effectLst/>
                          <a:latin typeface="Calibri" panose="020F0502020204030204" pitchFamily="34" charset="0"/>
                        </a:rPr>
                        <a:t>12. SINIF REHBERLİK PROGRAMI KAZANIMLARI</a:t>
                      </a:r>
                    </a:p>
                  </a:txBody>
                  <a:tcPr marL="8241" marR="8241" marT="8241"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52151807"/>
                  </a:ext>
                </a:extLst>
              </a:tr>
              <a:tr h="272762">
                <a:tc>
                  <a:txBody>
                    <a:bodyPr/>
                    <a:lstStyle/>
                    <a:p>
                      <a:pPr algn="l" fontAlgn="b"/>
                      <a:endParaRPr lang="tr-TR" sz="1000" b="0" i="0" u="none" strike="noStrike">
                        <a:solidFill>
                          <a:srgbClr val="000000"/>
                        </a:solidFill>
                        <a:effectLst/>
                        <a:latin typeface="Calibri" panose="020F0502020204030204" pitchFamily="34" charset="0"/>
                      </a:endParaRPr>
                    </a:p>
                  </a:txBody>
                  <a:tcPr marL="8241" marR="8241" marT="82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dirty="0">
                        <a:solidFill>
                          <a:srgbClr val="000000"/>
                        </a:solidFill>
                        <a:effectLst/>
                        <a:latin typeface="Calibri" panose="020F0502020204030204" pitchFamily="34" charset="0"/>
                      </a:endParaRPr>
                    </a:p>
                  </a:txBody>
                  <a:tcPr marL="8241" marR="8241" marT="82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8241" marR="8241" marT="824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8241" marR="8241" marT="8241"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534281"/>
                  </a:ext>
                </a:extLst>
              </a:tr>
              <a:tr h="272762">
                <a:tc rowSpan="2">
                  <a:txBody>
                    <a:bodyPr/>
                    <a:lstStyle/>
                    <a:p>
                      <a:pPr marL="0" algn="l" defTabSz="914400" rtl="0" eaLnBrk="1" fontAlgn="ctr" latinLnBrk="0" hangingPunct="1"/>
                      <a:r>
                        <a:rPr lang="tr-TR" sz="1800" b="1" i="0" u="none" strike="noStrike" kern="1200" dirty="0" smtClean="0">
                          <a:solidFill>
                            <a:srgbClr val="000000"/>
                          </a:solidFill>
                          <a:effectLst/>
                          <a:latin typeface="Times New Roman" panose="02020603050405020304" pitchFamily="18" charset="0"/>
                          <a:ea typeface="+mn-ea"/>
                          <a:cs typeface="+mn-cs"/>
                        </a:rPr>
                        <a:t>GELİŞİM  ALANLARI</a:t>
                      </a:r>
                      <a:endParaRPr lang="tr-TR" sz="1800" b="1" i="0" u="none" strike="noStrike" kern="1200" dirty="0">
                        <a:solidFill>
                          <a:srgbClr val="000000"/>
                        </a:solidFill>
                        <a:effectLst/>
                        <a:latin typeface="Times New Roman" panose="02020603050405020304" pitchFamily="18" charset="0"/>
                        <a:ea typeface="+mn-ea"/>
                        <a:cs typeface="+mn-cs"/>
                      </a:endParaRPr>
                    </a:p>
                  </a:txBody>
                  <a:tcPr marL="370853"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rowSpan="2">
                  <a:txBody>
                    <a:bodyPr/>
                    <a:lstStyle/>
                    <a:p>
                      <a:pPr algn="l" fontAlgn="ctr"/>
                      <a:r>
                        <a:rPr lang="tr-TR" sz="1800" b="1" i="0" u="none" strike="noStrike" dirty="0">
                          <a:solidFill>
                            <a:srgbClr val="000000"/>
                          </a:solidFill>
                          <a:effectLst/>
                          <a:latin typeface="Times New Roman" panose="02020603050405020304" pitchFamily="18" charset="0"/>
                        </a:rPr>
                        <a:t>YETERLİKLER</a:t>
                      </a:r>
                    </a:p>
                  </a:txBody>
                  <a:tcPr marL="519194"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rowSpan="2">
                  <a:txBody>
                    <a:bodyPr/>
                    <a:lstStyle/>
                    <a:p>
                      <a:pPr algn="ctr" fontAlgn="ctr"/>
                      <a:r>
                        <a:rPr lang="tr-TR" sz="1200" b="1" i="0" u="none" strike="noStrike" dirty="0">
                          <a:solidFill>
                            <a:srgbClr val="000000"/>
                          </a:solidFill>
                          <a:effectLst/>
                          <a:latin typeface="Times New Roman" panose="02020603050405020304" pitchFamily="18" charset="0"/>
                        </a:rPr>
                        <a:t>KAZANIM SAYISI</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fontAlgn="ctr"/>
                      <a:r>
                        <a:rPr lang="tr-TR" sz="1200" b="1" i="0" u="none" strike="noStrike" dirty="0">
                          <a:solidFill>
                            <a:srgbClr val="000000"/>
                          </a:solidFill>
                          <a:effectLst/>
                          <a:latin typeface="Times New Roman" panose="02020603050405020304" pitchFamily="18" charset="0"/>
                        </a:rPr>
                        <a:t>İŞLENECEK HAFTA</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3F3F3"/>
                    </a:solidFill>
                  </a:tcPr>
                </a:tc>
                <a:extLst>
                  <a:ext uri="{0D108BD9-81ED-4DB2-BD59-A6C34878D82A}">
                    <a16:rowId xmlns:a16="http://schemas.microsoft.com/office/drawing/2014/main" val="379221808"/>
                  </a:ext>
                </a:extLst>
              </a:tr>
              <a:tr h="285751">
                <a:tc vMerge="1">
                  <a:txBody>
                    <a:bodyPr/>
                    <a:lstStyle/>
                    <a:p>
                      <a:pPr algn="l" fontAlgn="ctr"/>
                      <a:endParaRPr lang="tr-TR" sz="1100" b="1" i="0" u="none" strike="noStrike" dirty="0">
                        <a:solidFill>
                          <a:srgbClr val="000000"/>
                        </a:solidFill>
                        <a:effectLst/>
                        <a:latin typeface="Times New Roman" panose="02020603050405020304" pitchFamily="18" charset="0"/>
                      </a:endParaRPr>
                    </a:p>
                  </a:txBody>
                  <a:tcPr marL="296682"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F3F3"/>
                    </a:solidFill>
                  </a:tcPr>
                </a:tc>
                <a:tc vMerge="1">
                  <a:txBody>
                    <a:bodyPr/>
                    <a:lstStyle/>
                    <a:p>
                      <a:endParaRPr lang="tr-TR"/>
                    </a:p>
                  </a:txBody>
                  <a:tcPr/>
                </a:tc>
                <a:tc vMerge="1">
                  <a:txBody>
                    <a:bodyPr/>
                    <a:lstStyle/>
                    <a:p>
                      <a:endParaRPr lang="tr-TR"/>
                    </a:p>
                  </a:txBody>
                  <a:tcPr/>
                </a:tc>
                <a:tc>
                  <a:txBody>
                    <a:bodyPr/>
                    <a:lstStyle/>
                    <a:p>
                      <a:pPr algn="ctr" fontAlgn="ctr"/>
                      <a:r>
                        <a:rPr lang="tr-TR" sz="1200" b="1" i="0" u="none" strike="noStrike" dirty="0">
                          <a:solidFill>
                            <a:srgbClr val="000000"/>
                          </a:solidFill>
                          <a:effectLst/>
                          <a:latin typeface="Times New Roman" panose="02020603050405020304" pitchFamily="18" charset="0"/>
                        </a:rPr>
                        <a:t>SAYISI</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922478578"/>
                  </a:ext>
                </a:extLst>
              </a:tr>
              <a:tr h="337704">
                <a:tc rowSpan="3">
                  <a:txBody>
                    <a:bodyPr/>
                    <a:lstStyle/>
                    <a:p>
                      <a:pPr algn="l" fontAlgn="ctr"/>
                      <a:r>
                        <a:rPr lang="tr-TR" sz="2000" b="1" i="0" u="none" strike="noStrike" dirty="0">
                          <a:solidFill>
                            <a:srgbClr val="000000"/>
                          </a:solidFill>
                          <a:effectLst/>
                          <a:latin typeface="Times New Roman" panose="02020603050405020304" pitchFamily="18" charset="0"/>
                        </a:rPr>
                        <a:t>Akademik Gelişim</a:t>
                      </a:r>
                    </a:p>
                  </a:txBody>
                  <a:tcPr marL="445023"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l" fontAlgn="ctr"/>
                      <a:r>
                        <a:rPr lang="fi-FI" sz="1800" b="1" i="0" u="none" strike="noStrike" dirty="0">
                          <a:solidFill>
                            <a:srgbClr val="000000"/>
                          </a:solidFill>
                          <a:effectLst/>
                          <a:latin typeface="Times New Roman" panose="02020603050405020304" pitchFamily="18" charset="0"/>
                        </a:rPr>
                        <a:t>Okula ve Okulun Çevresine Uyum</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dirty="0">
                          <a:solidFill>
                            <a:srgbClr val="000000"/>
                          </a:solidFill>
                          <a:effectLst/>
                          <a:latin typeface="Times New Roman" panose="02020603050405020304" pitchFamily="18" charset="0"/>
                        </a:rPr>
                        <a:t>2</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a:solidFill>
                            <a:srgbClr val="000000"/>
                          </a:solidFill>
                          <a:effectLst/>
                          <a:latin typeface="Times New Roman" panose="02020603050405020304" pitchFamily="18" charset="0"/>
                        </a:rPr>
                        <a:t>2</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852469996"/>
                  </a:ext>
                </a:extLst>
              </a:tr>
              <a:tr h="337704">
                <a:tc vMerge="1">
                  <a:txBody>
                    <a:bodyPr/>
                    <a:lstStyle/>
                    <a:p>
                      <a:endParaRPr lang="tr-TR"/>
                    </a:p>
                  </a:txBody>
                  <a:tcPr/>
                </a:tc>
                <a:tc>
                  <a:txBody>
                    <a:bodyPr/>
                    <a:lstStyle/>
                    <a:p>
                      <a:pPr algn="l" fontAlgn="ctr"/>
                      <a:r>
                        <a:rPr lang="tr-TR" sz="1800" b="1" i="0" u="none" strike="noStrike">
                          <a:solidFill>
                            <a:srgbClr val="000000"/>
                          </a:solidFill>
                          <a:effectLst/>
                          <a:latin typeface="Times New Roman" panose="02020603050405020304" pitchFamily="18" charset="0"/>
                        </a:rPr>
                        <a:t>Eğitsel Planlama ve Başarı</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dirty="0">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dirty="0">
                          <a:solidFill>
                            <a:srgbClr val="000000"/>
                          </a:solidFill>
                          <a:effectLst/>
                          <a:latin typeface="Times New Roman" panose="02020603050405020304" pitchFamily="18" charset="0"/>
                        </a:rPr>
                        <a:t>6</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375387605"/>
                  </a:ext>
                </a:extLst>
              </a:tr>
              <a:tr h="337704">
                <a:tc vMerge="1">
                  <a:txBody>
                    <a:bodyPr/>
                    <a:lstStyle/>
                    <a:p>
                      <a:endParaRPr lang="tr-TR"/>
                    </a:p>
                  </a:txBody>
                  <a:tcPr/>
                </a:tc>
                <a:tc>
                  <a:txBody>
                    <a:bodyPr/>
                    <a:lstStyle/>
                    <a:p>
                      <a:pPr algn="l" fontAlgn="ctr"/>
                      <a:r>
                        <a:rPr lang="tr-TR" sz="1800" b="1" i="0" u="none" strike="noStrike">
                          <a:solidFill>
                            <a:srgbClr val="000000"/>
                          </a:solidFill>
                          <a:effectLst/>
                          <a:latin typeface="Times New Roman" panose="02020603050405020304" pitchFamily="18" charset="0"/>
                        </a:rPr>
                        <a:t>Akademik Anlayış ve Sorumluluk</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fontAlgn="ctr"/>
                      <a:r>
                        <a:rPr lang="tr-TR" sz="1800" b="1" i="0" u="none" strike="noStrike" dirty="0">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694570508"/>
                  </a:ext>
                </a:extLst>
              </a:tr>
              <a:tr h="467591">
                <a:tc rowSpan="3">
                  <a:txBody>
                    <a:bodyPr/>
                    <a:lstStyle/>
                    <a:p>
                      <a:pPr algn="l" fontAlgn="ctr"/>
                      <a:r>
                        <a:rPr lang="tr-TR" sz="2000" b="1" i="0" u="none" strike="noStrike" dirty="0">
                          <a:solidFill>
                            <a:srgbClr val="000000"/>
                          </a:solidFill>
                          <a:effectLst/>
                          <a:latin typeface="Times New Roman" panose="02020603050405020304" pitchFamily="18" charset="0"/>
                        </a:rPr>
                        <a:t> </a:t>
                      </a:r>
                    </a:p>
                    <a:p>
                      <a:pPr marL="0" algn="l" defTabSz="914400" rtl="0" eaLnBrk="1" fontAlgn="ctr" latinLnBrk="0" hangingPunct="1"/>
                      <a:r>
                        <a:rPr lang="tr-TR" sz="2000" b="1" i="0" u="none" strike="noStrike" kern="1200" dirty="0" smtClean="0">
                          <a:solidFill>
                            <a:srgbClr val="000000"/>
                          </a:solidFill>
                          <a:effectLst/>
                          <a:latin typeface="Times New Roman" panose="02020603050405020304" pitchFamily="18" charset="0"/>
                          <a:ea typeface="+mn-ea"/>
                          <a:cs typeface="+mn-cs"/>
                        </a:rPr>
                        <a:t>       Kariyer </a:t>
                      </a:r>
                      <a:r>
                        <a:rPr lang="tr-TR" sz="2000" b="1" i="0" u="none" strike="noStrike" kern="1200" dirty="0">
                          <a:solidFill>
                            <a:srgbClr val="000000"/>
                          </a:solidFill>
                          <a:effectLst/>
                          <a:latin typeface="Times New Roman" panose="02020603050405020304" pitchFamily="18" charset="0"/>
                          <a:ea typeface="+mn-ea"/>
                          <a:cs typeface="+mn-cs"/>
                        </a:rPr>
                        <a:t>Gelişimi</a:t>
                      </a:r>
                    </a:p>
                    <a:p>
                      <a:pPr algn="l" fontAlgn="t"/>
                      <a:r>
                        <a:rPr lang="tr-TR" sz="2000" b="0" i="0" u="none" strike="noStrike" dirty="0">
                          <a:solidFill>
                            <a:srgbClr val="000000"/>
                          </a:solidFill>
                          <a:effectLst/>
                          <a:latin typeface="Calibri" panose="020F0502020204030204" pitchFamily="34" charset="0"/>
                        </a:rPr>
                        <a:t> </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l" fontAlgn="ctr"/>
                      <a:r>
                        <a:rPr lang="tr-TR" sz="1800" b="1" i="0" u="none" strike="noStrike">
                          <a:solidFill>
                            <a:srgbClr val="000000"/>
                          </a:solidFill>
                          <a:effectLst/>
                          <a:latin typeface="Times New Roman" panose="02020603050405020304" pitchFamily="18" charset="0"/>
                        </a:rPr>
                        <a:t>Kariyer Farkındalığı</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a:solidFill>
                            <a:srgbClr val="000000"/>
                          </a:solidFill>
                          <a:effectLst/>
                          <a:latin typeface="Times New Roman" panose="02020603050405020304" pitchFamily="18" charset="0"/>
                        </a:rPr>
                        <a:t>2</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dirty="0">
                          <a:solidFill>
                            <a:srgbClr val="000000"/>
                          </a:solidFill>
                          <a:effectLst/>
                          <a:latin typeface="Times New Roman" panose="02020603050405020304" pitchFamily="18" charset="0"/>
                        </a:rPr>
                        <a:t>2</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extLst>
                  <a:ext uri="{0D108BD9-81ED-4DB2-BD59-A6C34878D82A}">
                    <a16:rowId xmlns:a16="http://schemas.microsoft.com/office/drawing/2014/main" val="1759995455"/>
                  </a:ext>
                </a:extLst>
              </a:tr>
              <a:tr h="363682">
                <a:tc vMerge="1">
                  <a:txBody>
                    <a:bodyPr/>
                    <a:lstStyle/>
                    <a:p>
                      <a:pPr algn="l" fontAlgn="ctr"/>
                      <a:endParaRPr lang="tr-TR" sz="1800" b="1" i="0" u="none" strike="noStrike" dirty="0">
                        <a:solidFill>
                          <a:srgbClr val="000000"/>
                        </a:solidFill>
                        <a:effectLst/>
                        <a:latin typeface="Times New Roman" panose="02020603050405020304" pitchFamily="18" charset="0"/>
                      </a:endParaRPr>
                    </a:p>
                  </a:txBody>
                  <a:tcPr marL="7417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5"/>
                    </a:solidFill>
                  </a:tcPr>
                </a:tc>
                <a:tc>
                  <a:txBody>
                    <a:bodyPr/>
                    <a:lstStyle/>
                    <a:p>
                      <a:pPr algn="l" fontAlgn="ctr"/>
                      <a:r>
                        <a:rPr lang="tr-TR" sz="1800" b="1" i="0" u="none" strike="noStrike">
                          <a:solidFill>
                            <a:srgbClr val="000000"/>
                          </a:solidFill>
                          <a:effectLst/>
                          <a:latin typeface="Times New Roman" panose="02020603050405020304" pitchFamily="18" charset="0"/>
                        </a:rPr>
                        <a:t>Kariyer Hazırlığı</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dirty="0">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extLst>
                  <a:ext uri="{0D108BD9-81ED-4DB2-BD59-A6C34878D82A}">
                    <a16:rowId xmlns:a16="http://schemas.microsoft.com/office/drawing/2014/main" val="978674"/>
                  </a:ext>
                </a:extLst>
              </a:tr>
              <a:tr h="337704">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8241" marR="8241" marT="82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5"/>
                    </a:solidFill>
                  </a:tcPr>
                </a:tc>
                <a:tc>
                  <a:txBody>
                    <a:bodyPr/>
                    <a:lstStyle/>
                    <a:p>
                      <a:pPr algn="l" fontAlgn="ctr"/>
                      <a:r>
                        <a:rPr lang="tr-TR" sz="1800" b="1" i="0" u="none" strike="noStrike">
                          <a:solidFill>
                            <a:srgbClr val="000000"/>
                          </a:solidFill>
                          <a:effectLst/>
                          <a:latin typeface="Times New Roman" panose="02020603050405020304" pitchFamily="18" charset="0"/>
                        </a:rPr>
                        <a:t>Kariyer Planlama</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a:solidFill>
                            <a:srgbClr val="000000"/>
                          </a:solidFill>
                          <a:effectLst/>
                          <a:latin typeface="Times New Roman" panose="02020603050405020304" pitchFamily="18" charset="0"/>
                        </a:rPr>
                        <a:t>6</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a:txBody>
                    <a:bodyPr/>
                    <a:lstStyle/>
                    <a:p>
                      <a:pPr algn="ctr" fontAlgn="ctr"/>
                      <a:r>
                        <a:rPr lang="tr-TR" sz="1800" b="1" i="0" u="none" strike="noStrike" dirty="0">
                          <a:solidFill>
                            <a:srgbClr val="000000"/>
                          </a:solidFill>
                          <a:effectLst/>
                          <a:latin typeface="Times New Roman" panose="02020603050405020304" pitchFamily="18" charset="0"/>
                        </a:rPr>
                        <a:t>7</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extLst>
                  <a:ext uri="{0D108BD9-81ED-4DB2-BD59-A6C34878D82A}">
                    <a16:rowId xmlns:a16="http://schemas.microsoft.com/office/drawing/2014/main" val="572503676"/>
                  </a:ext>
                </a:extLst>
              </a:tr>
              <a:tr h="389659">
                <a:tc rowSpan="5">
                  <a:txBody>
                    <a:bodyPr/>
                    <a:lstStyle/>
                    <a:p>
                      <a:pPr algn="l" fontAlgn="ctr"/>
                      <a:r>
                        <a:rPr lang="tr-TR" sz="2000" b="1" i="0" u="none" strike="noStrike" dirty="0">
                          <a:solidFill>
                            <a:srgbClr val="000000"/>
                          </a:solidFill>
                          <a:effectLst/>
                          <a:latin typeface="Times New Roman" panose="02020603050405020304" pitchFamily="18" charset="0"/>
                        </a:rPr>
                        <a:t> </a:t>
                      </a:r>
                    </a:p>
                    <a:p>
                      <a:pPr algn="l" fontAlgn="ctr"/>
                      <a:r>
                        <a:rPr lang="tr-TR" sz="2000" b="1" i="0" u="none" strike="noStrike" dirty="0">
                          <a:solidFill>
                            <a:srgbClr val="000000"/>
                          </a:solidFill>
                          <a:effectLst/>
                          <a:latin typeface="Times New Roman" panose="02020603050405020304" pitchFamily="18" charset="0"/>
                        </a:rPr>
                        <a:t> </a:t>
                      </a:r>
                    </a:p>
                    <a:p>
                      <a:pPr marL="0" algn="l" defTabSz="914400" rtl="0" eaLnBrk="1" fontAlgn="ctr" latinLnBrk="0" hangingPunct="1"/>
                      <a:r>
                        <a:rPr lang="tr-TR" sz="2000" b="1" i="0" u="none" strike="noStrike" kern="1200" dirty="0" smtClean="0">
                          <a:solidFill>
                            <a:srgbClr val="000000"/>
                          </a:solidFill>
                          <a:effectLst/>
                          <a:latin typeface="Times New Roman" panose="02020603050405020304" pitchFamily="18" charset="0"/>
                          <a:ea typeface="+mn-ea"/>
                          <a:cs typeface="+mn-cs"/>
                        </a:rPr>
                        <a:t>      Sosyal </a:t>
                      </a:r>
                      <a:r>
                        <a:rPr lang="tr-TR" sz="2000" b="1" i="0" u="none" strike="noStrike" kern="1200" dirty="0">
                          <a:solidFill>
                            <a:srgbClr val="000000"/>
                          </a:solidFill>
                          <a:effectLst/>
                          <a:latin typeface="Times New Roman" panose="02020603050405020304" pitchFamily="18" charset="0"/>
                          <a:ea typeface="+mn-ea"/>
                          <a:cs typeface="+mn-cs"/>
                        </a:rPr>
                        <a:t>Duygusal Gelişim</a:t>
                      </a:r>
                    </a:p>
                    <a:p>
                      <a:pPr algn="l" fontAlgn="t"/>
                      <a:r>
                        <a:rPr lang="tr-TR" sz="2000" b="0" i="0" u="none" strike="noStrike" dirty="0">
                          <a:solidFill>
                            <a:srgbClr val="000000"/>
                          </a:solidFill>
                          <a:effectLst/>
                          <a:latin typeface="Calibri" panose="020F0502020204030204" pitchFamily="34" charset="0"/>
                        </a:rPr>
                        <a:t> </a:t>
                      </a:r>
                    </a:p>
                    <a:p>
                      <a:pPr algn="l" fontAlgn="t"/>
                      <a:r>
                        <a:rPr lang="tr-TR" sz="2000" b="0" i="0" u="none" strike="noStrike" dirty="0">
                          <a:solidFill>
                            <a:srgbClr val="000000"/>
                          </a:solidFill>
                          <a:effectLst/>
                          <a:latin typeface="Calibri" panose="020F0502020204030204" pitchFamily="34" charset="0"/>
                        </a:rPr>
                        <a:t> </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ctr"/>
                      <a:r>
                        <a:rPr lang="tr-TR" sz="1800" b="1" i="0" u="none" strike="noStrike" dirty="0">
                          <a:solidFill>
                            <a:srgbClr val="000000"/>
                          </a:solidFill>
                          <a:effectLst/>
                          <a:latin typeface="Times New Roman" panose="02020603050405020304" pitchFamily="18" charset="0"/>
                        </a:rPr>
                        <a:t>Kişisel Güvenliğini Sağlama</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dirty="0">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950555602"/>
                  </a:ext>
                </a:extLst>
              </a:tr>
              <a:tr h="363682">
                <a:tc vMerge="1">
                  <a:txBody>
                    <a:bodyPr/>
                    <a:lstStyle/>
                    <a:p>
                      <a:pPr algn="l" fontAlgn="ctr"/>
                      <a:endParaRPr lang="tr-TR" sz="1600" b="1" i="0" u="none" strike="noStrike" dirty="0">
                        <a:solidFill>
                          <a:srgbClr val="000000"/>
                        </a:solidFill>
                        <a:effectLst/>
                        <a:latin typeface="Times New Roman" panose="02020603050405020304" pitchFamily="18" charset="0"/>
                      </a:endParaRP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l" fontAlgn="ctr"/>
                      <a:r>
                        <a:rPr lang="tr-TR" sz="1800" b="1" i="0" u="none" strike="noStrike" dirty="0">
                          <a:solidFill>
                            <a:srgbClr val="000000"/>
                          </a:solidFill>
                          <a:effectLst/>
                          <a:latin typeface="Times New Roman" panose="02020603050405020304" pitchFamily="18" charset="0"/>
                        </a:rPr>
                        <a:t>Benlik Farkındalığı</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dirty="0">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581116203"/>
                  </a:ext>
                </a:extLst>
              </a:tr>
              <a:tr h="714374">
                <a:tc vMerge="1">
                  <a:txBody>
                    <a:bodyPr/>
                    <a:lstStyle/>
                    <a:p>
                      <a:pPr algn="l" fontAlgn="ctr"/>
                      <a:endParaRPr lang="tr-TR" sz="1800" b="1" i="0" u="none" strike="noStrike" dirty="0">
                        <a:solidFill>
                          <a:srgbClr val="000000"/>
                        </a:solidFill>
                        <a:effectLst/>
                        <a:latin typeface="Times New Roman" panose="02020603050405020304" pitchFamily="18" charset="0"/>
                      </a:endParaRPr>
                    </a:p>
                  </a:txBody>
                  <a:tcPr marL="445023"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l" fontAlgn="ctr"/>
                      <a:r>
                        <a:rPr lang="tr-TR" sz="1800" b="1" i="0" u="none" strike="noStrike" dirty="0">
                          <a:solidFill>
                            <a:srgbClr val="000000"/>
                          </a:solidFill>
                          <a:effectLst/>
                          <a:latin typeface="Times New Roman" panose="02020603050405020304" pitchFamily="18" charset="0"/>
                        </a:rPr>
                        <a:t>Kişiler Arası Beceriler</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dirty="0">
                          <a:solidFill>
                            <a:srgbClr val="000000"/>
                          </a:solidFill>
                          <a:effectLst/>
                          <a:latin typeface="Times New Roman" panose="02020603050405020304" pitchFamily="18" charset="0"/>
                        </a:rPr>
                        <a:t>4</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457033273"/>
                  </a:ext>
                </a:extLst>
              </a:tr>
              <a:tr h="337704">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8241" marR="8241" marT="82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tc>
                  <a:txBody>
                    <a:bodyPr/>
                    <a:lstStyle/>
                    <a:p>
                      <a:pPr algn="l" fontAlgn="ctr"/>
                      <a:r>
                        <a:rPr lang="tr-TR" sz="1800" b="1" i="0" u="none" strike="noStrike" dirty="0">
                          <a:solidFill>
                            <a:srgbClr val="000000"/>
                          </a:solidFill>
                          <a:effectLst/>
                          <a:latin typeface="Times New Roman" panose="02020603050405020304" pitchFamily="18" charset="0"/>
                        </a:rPr>
                        <a:t>Duyguları Anlama ve Yönetme</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a:solidFill>
                            <a:srgbClr val="000000"/>
                          </a:solidFill>
                          <a:effectLst/>
                          <a:latin typeface="Times New Roman" panose="02020603050405020304" pitchFamily="18" charset="0"/>
                        </a:rPr>
                        <a:t>3</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dirty="0">
                          <a:solidFill>
                            <a:srgbClr val="000000"/>
                          </a:solidFill>
                          <a:effectLst/>
                          <a:latin typeface="Times New Roman" panose="02020603050405020304" pitchFamily="18" charset="0"/>
                        </a:rPr>
                        <a:t>3</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507035765"/>
                  </a:ext>
                </a:extLst>
              </a:tr>
              <a:tr h="337704">
                <a:tc vMerge="1">
                  <a:txBody>
                    <a:bodyPr/>
                    <a:lstStyle/>
                    <a:p>
                      <a:pPr algn="l" fontAlgn="t"/>
                      <a:endParaRPr lang="tr-TR" sz="1100" b="0" i="0" u="none" strike="noStrike" dirty="0">
                        <a:solidFill>
                          <a:srgbClr val="000000"/>
                        </a:solidFill>
                        <a:effectLst/>
                        <a:latin typeface="Calibri" panose="020F0502020204030204" pitchFamily="34" charset="0"/>
                      </a:endParaRPr>
                    </a:p>
                  </a:txBody>
                  <a:tcPr marL="8241" marR="8241" marT="82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084"/>
                    </a:solidFill>
                  </a:tcPr>
                </a:tc>
                <a:tc>
                  <a:txBody>
                    <a:bodyPr/>
                    <a:lstStyle/>
                    <a:p>
                      <a:pPr algn="l" fontAlgn="ctr"/>
                      <a:r>
                        <a:rPr lang="tr-TR" sz="1800" b="1" i="0" u="none" strike="noStrike" dirty="0">
                          <a:solidFill>
                            <a:srgbClr val="000000"/>
                          </a:solidFill>
                          <a:effectLst/>
                          <a:latin typeface="Times New Roman" panose="02020603050405020304" pitchFamily="18" charset="0"/>
                        </a:rPr>
                        <a:t>Karar Verme</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tr-TR" sz="1800" b="1" i="0" u="none" strike="noStrike" dirty="0">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916467906"/>
                  </a:ext>
                </a:extLst>
              </a:tr>
              <a:tr h="363682">
                <a:tc>
                  <a:txBody>
                    <a:bodyPr/>
                    <a:lstStyle/>
                    <a:p>
                      <a:pPr algn="l" fontAlgn="ctr"/>
                      <a:r>
                        <a:rPr lang="tr-TR" sz="1800" b="1" i="0" u="none" strike="noStrike" dirty="0">
                          <a:solidFill>
                            <a:srgbClr val="000000"/>
                          </a:solidFill>
                          <a:effectLst/>
                          <a:latin typeface="Times New Roman" panose="02020603050405020304" pitchFamily="18" charset="0"/>
                        </a:rPr>
                        <a:t>Tüm Alanlar</a:t>
                      </a:r>
                    </a:p>
                  </a:txBody>
                  <a:tcPr marL="222512"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E"/>
                    </a:solidFill>
                  </a:tcPr>
                </a:tc>
                <a:tc>
                  <a:txBody>
                    <a:bodyPr/>
                    <a:lstStyle/>
                    <a:p>
                      <a:pPr algn="l" fontAlgn="ctr"/>
                      <a:r>
                        <a:rPr lang="tr-TR" sz="1200" b="0" i="0" u="none" strike="noStrike">
                          <a:solidFill>
                            <a:srgbClr val="000000"/>
                          </a:solidFill>
                          <a:effectLst/>
                          <a:latin typeface="Times New Roman" panose="02020603050405020304" pitchFamily="18" charset="0"/>
                        </a:rPr>
                        <a:t> </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E"/>
                    </a:solidFill>
                  </a:tcPr>
                </a:tc>
                <a:tc>
                  <a:txBody>
                    <a:bodyPr/>
                    <a:lstStyle/>
                    <a:p>
                      <a:pPr algn="ctr" fontAlgn="ctr"/>
                      <a:r>
                        <a:rPr lang="tr-TR" sz="1800" b="1" i="0" u="none" strike="noStrike">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E"/>
                    </a:solidFill>
                  </a:tcPr>
                </a:tc>
                <a:tc>
                  <a:txBody>
                    <a:bodyPr/>
                    <a:lstStyle/>
                    <a:p>
                      <a:pPr algn="ctr" fontAlgn="ctr"/>
                      <a:r>
                        <a:rPr lang="tr-TR" sz="1800" b="1" i="0" u="none" strike="noStrike" dirty="0">
                          <a:solidFill>
                            <a:srgbClr val="000000"/>
                          </a:solidFill>
                          <a:effectLst/>
                          <a:latin typeface="Times New Roman" panose="02020603050405020304" pitchFamily="18" charset="0"/>
                        </a:rPr>
                        <a:t>1</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E"/>
                    </a:solidFill>
                  </a:tcPr>
                </a:tc>
                <a:extLst>
                  <a:ext uri="{0D108BD9-81ED-4DB2-BD59-A6C34878D82A}">
                    <a16:rowId xmlns:a16="http://schemas.microsoft.com/office/drawing/2014/main" val="631911553"/>
                  </a:ext>
                </a:extLst>
              </a:tr>
              <a:tr h="363682">
                <a:tc gridSpan="2">
                  <a:txBody>
                    <a:bodyPr/>
                    <a:lstStyle/>
                    <a:p>
                      <a:pPr algn="ctr" fontAlgn="ctr"/>
                      <a:r>
                        <a:rPr lang="tr-TR" sz="2000" b="1" i="0" u="none" strike="noStrike" dirty="0">
                          <a:solidFill>
                            <a:srgbClr val="FF0000"/>
                          </a:solidFill>
                          <a:effectLst/>
                          <a:latin typeface="Times New Roman" panose="02020603050405020304" pitchFamily="18" charset="0"/>
                        </a:rPr>
                        <a:t>TOPLAM</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tr-TR"/>
                    </a:p>
                  </a:txBody>
                  <a:tcPr/>
                </a:tc>
                <a:tc>
                  <a:txBody>
                    <a:bodyPr/>
                    <a:lstStyle/>
                    <a:p>
                      <a:pPr algn="ctr" fontAlgn="ctr"/>
                      <a:r>
                        <a:rPr lang="tr-TR" sz="1600" b="1" i="0" u="none" strike="noStrike" dirty="0">
                          <a:solidFill>
                            <a:srgbClr val="FF0000"/>
                          </a:solidFill>
                          <a:effectLst/>
                          <a:latin typeface="Times New Roman" panose="02020603050405020304" pitchFamily="18" charset="0"/>
                        </a:rPr>
                        <a:t>33</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fontAlgn="ctr"/>
                      <a:r>
                        <a:rPr lang="tr-TR" sz="1600" b="1" i="0" u="none" strike="noStrike" dirty="0">
                          <a:solidFill>
                            <a:srgbClr val="FF0000"/>
                          </a:solidFill>
                          <a:effectLst/>
                          <a:latin typeface="Times New Roman" panose="02020603050405020304" pitchFamily="18" charset="0"/>
                        </a:rPr>
                        <a:t>36</a:t>
                      </a:r>
                    </a:p>
                  </a:txBody>
                  <a:tcPr marL="8241" marR="8241" marT="82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3706489438"/>
                  </a:ext>
                </a:extLst>
              </a:tr>
            </a:tbl>
          </a:graphicData>
        </a:graphic>
      </p:graphicFrame>
    </p:spTree>
    <p:extLst>
      <p:ext uri="{BB962C8B-B14F-4D97-AF65-F5344CB8AC3E}">
        <p14:creationId xmlns:p14="http://schemas.microsoft.com/office/powerpoint/2010/main" val="413614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3125" t="27778" r="36770" b="15185"/>
          <a:stretch/>
        </p:blipFill>
        <p:spPr>
          <a:xfrm>
            <a:off x="-1" y="0"/>
            <a:ext cx="12099851" cy="6858000"/>
          </a:xfrm>
          <a:prstGeom prst="rect">
            <a:avLst/>
          </a:prstGeom>
        </p:spPr>
      </p:pic>
    </p:spTree>
    <p:extLst>
      <p:ext uri="{BB962C8B-B14F-4D97-AF65-F5344CB8AC3E}">
        <p14:creationId xmlns:p14="http://schemas.microsoft.com/office/powerpoint/2010/main" val="140180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4166" t="30000" r="19688" b="12593"/>
          <a:stretch/>
        </p:blipFill>
        <p:spPr>
          <a:xfrm>
            <a:off x="0" y="0"/>
            <a:ext cx="12192000" cy="6991350"/>
          </a:xfrm>
          <a:prstGeom prst="rect">
            <a:avLst/>
          </a:prstGeom>
        </p:spPr>
      </p:pic>
    </p:spTree>
    <p:extLst>
      <p:ext uri="{BB962C8B-B14F-4D97-AF65-F5344CB8AC3E}">
        <p14:creationId xmlns:p14="http://schemas.microsoft.com/office/powerpoint/2010/main" val="368623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825625"/>
            <a:ext cx="11240069" cy="4351338"/>
          </a:xfrm>
        </p:spPr>
        <p:txBody>
          <a:bodyPr>
            <a:normAutofit/>
          </a:bodyPr>
          <a:lstStyle/>
          <a:p>
            <a:r>
              <a:rPr lang="tr-TR" sz="3200" b="1" dirty="0" smtClean="0">
                <a:solidFill>
                  <a:schemeClr val="bg1"/>
                </a:solidFill>
              </a:rPr>
              <a:t>Bakanlığımız</a:t>
            </a:r>
            <a:r>
              <a:rPr lang="tr-TR" sz="3200" b="1" dirty="0" smtClean="0"/>
              <a:t> </a:t>
            </a:r>
            <a:r>
              <a:rPr lang="tr-TR" sz="3200" b="1" dirty="0" smtClean="0">
                <a:solidFill>
                  <a:schemeClr val="bg1"/>
                </a:solidFill>
              </a:rPr>
              <a:t>Sınıf Rehberlik Programında belirlenmiş olan kazanımların uygulanmasında öğretmenlerimize kaynaklık etmesi amacıyla her bir kazanım ile ilgili etkinlik hazırlamış ve tüm sınıf seviyelerinde hazırlanan  etkinlik kitabı Özel Eğitim ve Rehberlik Hizmetleri Genel Müdürlüğü sayfasında yayınlanmıştır. </a:t>
            </a:r>
          </a:p>
        </p:txBody>
      </p:sp>
      <p:sp>
        <p:nvSpPr>
          <p:cNvPr id="4" name="Unvan 1"/>
          <p:cNvSpPr txBox="1">
            <a:spLocks/>
          </p:cNvSpPr>
          <p:nvPr/>
        </p:nvSpPr>
        <p:spPr>
          <a:xfrm>
            <a:off x="362233"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i="1" dirty="0" smtClean="0">
                <a:solidFill>
                  <a:srgbClr val="FFFF00"/>
                </a:solidFill>
                <a:latin typeface="Arial Black" panose="020B0A04020102020204" pitchFamily="34" charset="0"/>
              </a:rPr>
              <a:t> SINIF REHBERLİK ETKİNLİKLERİ VE </a:t>
            </a:r>
            <a:r>
              <a:rPr lang="tr-TR" sz="3600" b="1" i="1" dirty="0" smtClean="0">
                <a:solidFill>
                  <a:srgbClr val="FF0000"/>
                </a:solidFill>
                <a:latin typeface="Arial Black" panose="020B0A04020102020204" pitchFamily="34" charset="0"/>
              </a:rPr>
              <a:t>DİSREP</a:t>
            </a:r>
            <a:endParaRPr lang="tr-TR" sz="3600" b="1"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66466344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461</Words>
  <Application>Microsoft Office PowerPoint</Application>
  <PresentationFormat>Geniş ekran</PresentationFormat>
  <Paragraphs>153</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Arial Black</vt:lpstr>
      <vt:lpstr>Arial Narrow</vt:lpstr>
      <vt:lpstr>Calibri</vt:lpstr>
      <vt:lpstr>Calibri Light</vt:lpstr>
      <vt:lpstr>Times New Roman</vt:lpstr>
      <vt:lpstr>Office Teması</vt:lpstr>
      <vt:lpstr>PowerPoint Sunusu</vt:lpstr>
      <vt:lpstr>SINIF REHBERLİK PROGRAMI</vt:lpstr>
      <vt:lpstr>PowerPoint Sunusu</vt:lpstr>
      <vt:lpstr>SINIF REHBERLİK PLANLARI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OKUL REHBER ÖĞRETMEN PLANI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24</cp:revision>
  <dcterms:created xsi:type="dcterms:W3CDTF">2021-09-15T08:16:27Z</dcterms:created>
  <dcterms:modified xsi:type="dcterms:W3CDTF">2022-09-07T08:52:00Z</dcterms:modified>
</cp:coreProperties>
</file>