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75" r:id="rId2"/>
    <p:sldId id="281" r:id="rId3"/>
    <p:sldId id="282" r:id="rId4"/>
    <p:sldId id="283" r:id="rId5"/>
    <p:sldId id="294" r:id="rId6"/>
    <p:sldId id="285" r:id="rId7"/>
    <p:sldId id="287" r:id="rId8"/>
    <p:sldId id="286" r:id="rId9"/>
    <p:sldId id="295" r:id="rId1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9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DD2941-849B-42C8-80BE-F53212284AFF}" type="datetimeFigureOut">
              <a:rPr lang="tr-TR" smtClean="0"/>
              <a:t>10.06.2022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AD1AFC-E757-4BF4-9B9C-4F64FED555BE}" type="slidenum">
              <a:rPr lang="tr-TR" smtClean="0"/>
              <a:t>‹#›</a:t>
            </a:fld>
            <a:endParaRPr lang="tr-TR"/>
          </a:p>
        </p:txBody>
      </p:sp>
    </p:spTree>
    <p:extLst>
      <p:ext uri="{BB962C8B-B14F-4D97-AF65-F5344CB8AC3E}">
        <p14:creationId xmlns:p14="http://schemas.microsoft.com/office/powerpoint/2010/main" val="3921182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4AD1AFC-E757-4BF4-9B9C-4F64FED555BE}" type="slidenum">
              <a:rPr lang="tr-TR" smtClean="0"/>
              <a:t>5</a:t>
            </a:fld>
            <a:endParaRPr lang="tr-TR"/>
          </a:p>
        </p:txBody>
      </p:sp>
    </p:spTree>
    <p:extLst>
      <p:ext uri="{BB962C8B-B14F-4D97-AF65-F5344CB8AC3E}">
        <p14:creationId xmlns:p14="http://schemas.microsoft.com/office/powerpoint/2010/main" val="3714524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8EAE2719-E9AB-4F79-BAA1-81213197E366}" type="datetimeFigureOut">
              <a:rPr lang="tr-TR" smtClean="0"/>
              <a:t>10.06.2022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3FEBF51-B086-429D-B67C-E4FFEA25B37D}" type="slidenum">
              <a:rPr lang="tr-TR" smtClean="0"/>
              <a:t>‹#›</a:t>
            </a:fld>
            <a:endParaRPr lang="tr-TR"/>
          </a:p>
        </p:txBody>
      </p:sp>
    </p:spTree>
    <p:extLst>
      <p:ext uri="{BB962C8B-B14F-4D97-AF65-F5344CB8AC3E}">
        <p14:creationId xmlns:p14="http://schemas.microsoft.com/office/powerpoint/2010/main" val="3913047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EAE2719-E9AB-4F79-BAA1-81213197E366}" type="datetimeFigureOut">
              <a:rPr lang="tr-TR" smtClean="0"/>
              <a:t>10.06.2022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3FEBF51-B086-429D-B67C-E4FFEA25B37D}" type="slidenum">
              <a:rPr lang="tr-TR" smtClean="0"/>
              <a:t>‹#›</a:t>
            </a:fld>
            <a:endParaRPr lang="tr-TR"/>
          </a:p>
        </p:txBody>
      </p:sp>
    </p:spTree>
    <p:extLst>
      <p:ext uri="{BB962C8B-B14F-4D97-AF65-F5344CB8AC3E}">
        <p14:creationId xmlns:p14="http://schemas.microsoft.com/office/powerpoint/2010/main" val="2227824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EAE2719-E9AB-4F79-BAA1-81213197E366}" type="datetimeFigureOut">
              <a:rPr lang="tr-TR" smtClean="0"/>
              <a:t>10.06.2022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3FEBF51-B086-429D-B67C-E4FFEA25B37D}" type="slidenum">
              <a:rPr lang="tr-TR" smtClean="0"/>
              <a:t>‹#›</a:t>
            </a:fld>
            <a:endParaRPr lang="tr-TR"/>
          </a:p>
        </p:txBody>
      </p:sp>
    </p:spTree>
    <p:extLst>
      <p:ext uri="{BB962C8B-B14F-4D97-AF65-F5344CB8AC3E}">
        <p14:creationId xmlns:p14="http://schemas.microsoft.com/office/powerpoint/2010/main" val="857955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EAE2719-E9AB-4F79-BAA1-81213197E366}" type="datetimeFigureOut">
              <a:rPr lang="tr-TR" smtClean="0"/>
              <a:t>10.06.2022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3FEBF51-B086-429D-B67C-E4FFEA25B37D}" type="slidenum">
              <a:rPr lang="tr-TR" smtClean="0"/>
              <a:t>‹#›</a:t>
            </a:fld>
            <a:endParaRPr lang="tr-TR"/>
          </a:p>
        </p:txBody>
      </p:sp>
    </p:spTree>
    <p:extLst>
      <p:ext uri="{BB962C8B-B14F-4D97-AF65-F5344CB8AC3E}">
        <p14:creationId xmlns:p14="http://schemas.microsoft.com/office/powerpoint/2010/main" val="3511836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8EAE2719-E9AB-4F79-BAA1-81213197E366}" type="datetimeFigureOut">
              <a:rPr lang="tr-TR" smtClean="0"/>
              <a:t>10.06.2022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3FEBF51-B086-429D-B67C-E4FFEA25B37D}" type="slidenum">
              <a:rPr lang="tr-TR" smtClean="0"/>
              <a:t>‹#›</a:t>
            </a:fld>
            <a:endParaRPr lang="tr-TR"/>
          </a:p>
        </p:txBody>
      </p:sp>
    </p:spTree>
    <p:extLst>
      <p:ext uri="{BB962C8B-B14F-4D97-AF65-F5344CB8AC3E}">
        <p14:creationId xmlns:p14="http://schemas.microsoft.com/office/powerpoint/2010/main" val="1132152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8EAE2719-E9AB-4F79-BAA1-81213197E366}" type="datetimeFigureOut">
              <a:rPr lang="tr-TR" smtClean="0"/>
              <a:t>10.06.2022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3FEBF51-B086-429D-B67C-E4FFEA25B37D}" type="slidenum">
              <a:rPr lang="tr-TR" smtClean="0"/>
              <a:t>‹#›</a:t>
            </a:fld>
            <a:endParaRPr lang="tr-TR"/>
          </a:p>
        </p:txBody>
      </p:sp>
    </p:spTree>
    <p:extLst>
      <p:ext uri="{BB962C8B-B14F-4D97-AF65-F5344CB8AC3E}">
        <p14:creationId xmlns:p14="http://schemas.microsoft.com/office/powerpoint/2010/main" val="260748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8EAE2719-E9AB-4F79-BAA1-81213197E366}" type="datetimeFigureOut">
              <a:rPr lang="tr-TR" smtClean="0"/>
              <a:t>10.06.2022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3FEBF51-B086-429D-B67C-E4FFEA25B37D}" type="slidenum">
              <a:rPr lang="tr-TR" smtClean="0"/>
              <a:t>‹#›</a:t>
            </a:fld>
            <a:endParaRPr lang="tr-TR"/>
          </a:p>
        </p:txBody>
      </p:sp>
    </p:spTree>
    <p:extLst>
      <p:ext uri="{BB962C8B-B14F-4D97-AF65-F5344CB8AC3E}">
        <p14:creationId xmlns:p14="http://schemas.microsoft.com/office/powerpoint/2010/main" val="1898546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8EAE2719-E9AB-4F79-BAA1-81213197E366}" type="datetimeFigureOut">
              <a:rPr lang="tr-TR" smtClean="0"/>
              <a:t>10.06.2022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3FEBF51-B086-429D-B67C-E4FFEA25B37D}" type="slidenum">
              <a:rPr lang="tr-TR" smtClean="0"/>
              <a:t>‹#›</a:t>
            </a:fld>
            <a:endParaRPr lang="tr-TR"/>
          </a:p>
        </p:txBody>
      </p:sp>
    </p:spTree>
    <p:extLst>
      <p:ext uri="{BB962C8B-B14F-4D97-AF65-F5344CB8AC3E}">
        <p14:creationId xmlns:p14="http://schemas.microsoft.com/office/powerpoint/2010/main" val="3421690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EAE2719-E9AB-4F79-BAA1-81213197E366}" type="datetimeFigureOut">
              <a:rPr lang="tr-TR" smtClean="0"/>
              <a:t>10.06.2022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3FEBF51-B086-429D-B67C-E4FFEA25B37D}" type="slidenum">
              <a:rPr lang="tr-TR" smtClean="0"/>
              <a:t>‹#›</a:t>
            </a:fld>
            <a:endParaRPr lang="tr-TR"/>
          </a:p>
        </p:txBody>
      </p:sp>
    </p:spTree>
    <p:extLst>
      <p:ext uri="{BB962C8B-B14F-4D97-AF65-F5344CB8AC3E}">
        <p14:creationId xmlns:p14="http://schemas.microsoft.com/office/powerpoint/2010/main" val="3418160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8EAE2719-E9AB-4F79-BAA1-81213197E366}" type="datetimeFigureOut">
              <a:rPr lang="tr-TR" smtClean="0"/>
              <a:t>10.06.2022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3FEBF51-B086-429D-B67C-E4FFEA25B37D}" type="slidenum">
              <a:rPr lang="tr-TR" smtClean="0"/>
              <a:t>‹#›</a:t>
            </a:fld>
            <a:endParaRPr lang="tr-TR"/>
          </a:p>
        </p:txBody>
      </p:sp>
    </p:spTree>
    <p:extLst>
      <p:ext uri="{BB962C8B-B14F-4D97-AF65-F5344CB8AC3E}">
        <p14:creationId xmlns:p14="http://schemas.microsoft.com/office/powerpoint/2010/main" val="2916567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8EAE2719-E9AB-4F79-BAA1-81213197E366}" type="datetimeFigureOut">
              <a:rPr lang="tr-TR" smtClean="0"/>
              <a:t>10.06.2022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3FEBF51-B086-429D-B67C-E4FFEA25B37D}" type="slidenum">
              <a:rPr lang="tr-TR" smtClean="0"/>
              <a:t>‹#›</a:t>
            </a:fld>
            <a:endParaRPr lang="tr-TR"/>
          </a:p>
        </p:txBody>
      </p:sp>
    </p:spTree>
    <p:extLst>
      <p:ext uri="{BB962C8B-B14F-4D97-AF65-F5344CB8AC3E}">
        <p14:creationId xmlns:p14="http://schemas.microsoft.com/office/powerpoint/2010/main" val="1325164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AE2719-E9AB-4F79-BAA1-81213197E366}" type="datetimeFigureOut">
              <a:rPr lang="tr-TR" smtClean="0"/>
              <a:t>10.06.2022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FEBF51-B086-429D-B67C-E4FFEA25B37D}" type="slidenum">
              <a:rPr lang="tr-TR" smtClean="0"/>
              <a:t>‹#›</a:t>
            </a:fld>
            <a:endParaRPr lang="tr-TR"/>
          </a:p>
        </p:txBody>
      </p:sp>
    </p:spTree>
    <p:extLst>
      <p:ext uri="{BB962C8B-B14F-4D97-AF65-F5344CB8AC3E}">
        <p14:creationId xmlns:p14="http://schemas.microsoft.com/office/powerpoint/2010/main" val="3024810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1026" name="Picture 2" descr="Led Lights Aesthetic Gif - pic-w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601903"/>
            <a:ext cx="12192000" cy="941646"/>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226720" y="5484341"/>
            <a:ext cx="11449801" cy="707886"/>
          </a:xfrm>
          <a:prstGeom prst="rect">
            <a:avLst/>
          </a:prstGeom>
          <a:noFill/>
        </p:spPr>
        <p:txBody>
          <a:bodyPr wrap="none" lIns="91440" tIns="45720" rIns="91440" bIns="45720">
            <a:spAutoFit/>
          </a:bodyPr>
          <a:lstStyle/>
          <a:p>
            <a:pPr algn="ctr"/>
            <a:r>
              <a:rPr lang="tr-TR" sz="40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MUSTAFA ASIM KÖKSAL ANADOLU İMAM-HATİP LİSESİ</a:t>
            </a:r>
            <a:endParaRPr lang="tr-TR" sz="4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Metin kutusu 4"/>
          <p:cNvSpPr txBox="1"/>
          <p:nvPr/>
        </p:nvSpPr>
        <p:spPr>
          <a:xfrm>
            <a:off x="4697128" y="1689845"/>
            <a:ext cx="2964581"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rPr>
              <a:t>SINIF </a:t>
            </a:r>
            <a:endParaRPr lang="tr-TR" sz="3200" b="1" dirty="0">
              <a:effectLst>
                <a:outerShdw blurRad="38100" dist="38100" dir="2700000" algn="tl">
                  <a:srgbClr val="000000">
                    <a:alpha val="43137"/>
                  </a:srgbClr>
                </a:outerShdw>
              </a:effectLst>
            </a:endParaRPr>
          </a:p>
        </p:txBody>
      </p:sp>
      <p:sp>
        <p:nvSpPr>
          <p:cNvPr id="6" name="Metin kutusu 5"/>
          <p:cNvSpPr txBox="1"/>
          <p:nvPr/>
        </p:nvSpPr>
        <p:spPr>
          <a:xfrm>
            <a:off x="8730112" y="1751400"/>
            <a:ext cx="2772076" cy="523220"/>
          </a:xfrm>
          <a:prstGeom prst="rect">
            <a:avLst/>
          </a:prstGeom>
          <a:noFill/>
        </p:spPr>
        <p:txBody>
          <a:bodyPr wrap="square" rtlCol="0">
            <a:spAutoFit/>
          </a:bodyPr>
          <a:lstStyle/>
          <a:p>
            <a:pPr algn="ctr"/>
            <a:r>
              <a:rPr lang="tr-TR" sz="2800" b="1" dirty="0" smtClean="0">
                <a:effectLst>
                  <a:outerShdw blurRad="38100" dist="38100" dir="2700000" algn="tl">
                    <a:srgbClr val="000000">
                      <a:alpha val="43137"/>
                    </a:srgbClr>
                  </a:outerShdw>
                </a:effectLst>
              </a:rPr>
              <a:t>GEÇME/KALMA</a:t>
            </a:r>
            <a:endParaRPr lang="tr-TR" sz="2800" b="1" dirty="0">
              <a:effectLst>
                <a:outerShdw blurRad="38100" dist="38100" dir="2700000" algn="tl">
                  <a:srgbClr val="000000">
                    <a:alpha val="43137"/>
                  </a:srgbClr>
                </a:outerShdw>
              </a:effectLst>
            </a:endParaRPr>
          </a:p>
        </p:txBody>
      </p:sp>
      <p:pic>
        <p:nvPicPr>
          <p:cNvPr id="1030" name="Picture 6" descr="GIF luz lichter lights - animated GIF on GIF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64144" y="3137837"/>
            <a:ext cx="3051208" cy="1540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GIF luz lichter lights - animated GIF on GIF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610501" y="3078482"/>
            <a:ext cx="3051208" cy="1540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GIF luz lichter lights - animated GIF on GIF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489480" y="3060835"/>
            <a:ext cx="3051208" cy="154004"/>
          </a:xfrm>
          <a:prstGeom prst="rect">
            <a:avLst/>
          </a:prstGeom>
          <a:noFill/>
          <a:extLst>
            <a:ext uri="{909E8E84-426E-40DD-AFC4-6F175D3DCCD1}">
              <a14:hiddenFill xmlns:a14="http://schemas.microsoft.com/office/drawing/2010/main">
                <a:solidFill>
                  <a:srgbClr val="FFFFFF"/>
                </a:solidFill>
              </a14:hiddenFill>
            </a:ext>
          </a:extLst>
        </p:spPr>
      </p:pic>
      <p:sp>
        <p:nvSpPr>
          <p:cNvPr id="12" name="Metin kutusu 11"/>
          <p:cNvSpPr txBox="1"/>
          <p:nvPr/>
        </p:nvSpPr>
        <p:spPr>
          <a:xfrm>
            <a:off x="664144" y="1689844"/>
            <a:ext cx="2964581" cy="584775"/>
          </a:xfrm>
          <a:prstGeom prst="rect">
            <a:avLst/>
          </a:prstGeom>
          <a:noFill/>
        </p:spPr>
        <p:txBody>
          <a:bodyPr wrap="square" rtlCol="0">
            <a:spAutoFit/>
          </a:bodyPr>
          <a:lstStyle/>
          <a:p>
            <a:pPr algn="ctr"/>
            <a:r>
              <a:rPr lang="tr-TR" sz="3200" b="1" dirty="0" smtClean="0">
                <a:effectLst>
                  <a:outerShdw blurRad="38100" dist="38100" dir="2700000" algn="tl">
                    <a:srgbClr val="000000">
                      <a:alpha val="43137"/>
                    </a:srgbClr>
                  </a:outerShdw>
                </a:effectLst>
              </a:rPr>
              <a:t>LİSELERDE</a:t>
            </a:r>
            <a:endParaRPr lang="tr-TR"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96578696"/>
      </p:ext>
    </p:extLst>
  </p:cSld>
  <p:clrMapOvr>
    <a:masterClrMapping/>
  </p:clrMapOvr>
  <mc:AlternateContent xmlns:mc="http://schemas.openxmlformats.org/markup-compatibility/2006" xmlns:p14="http://schemas.microsoft.com/office/powerpoint/2010/main">
    <mc:Choice Requires="p14">
      <p:transition spd="slow" p14:dur="1750" advClick="0" advTm="6000"/>
    </mc:Choice>
    <mc:Fallback xmlns="">
      <p:transition spd="slow" advClick="0" advTm="6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Dikdörtgen 3"/>
          <p:cNvSpPr/>
          <p:nvPr/>
        </p:nvSpPr>
        <p:spPr>
          <a:xfrm>
            <a:off x="457200" y="413238"/>
            <a:ext cx="11412415" cy="611065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pic>
        <p:nvPicPr>
          <p:cNvPr id="2" name="Resim 1"/>
          <p:cNvPicPr>
            <a:picLocks noChangeAspect="1"/>
          </p:cNvPicPr>
          <p:nvPr/>
        </p:nvPicPr>
        <p:blipFill rotWithShape="1">
          <a:blip r:embed="rId3"/>
          <a:srcRect l="22115" t="16269" r="39229" b="9038"/>
          <a:stretch/>
        </p:blipFill>
        <p:spPr>
          <a:xfrm>
            <a:off x="709683" y="873245"/>
            <a:ext cx="4558353" cy="4954349"/>
          </a:xfrm>
          <a:prstGeom prst="rect">
            <a:avLst/>
          </a:prstGeom>
        </p:spPr>
      </p:pic>
      <p:pic>
        <p:nvPicPr>
          <p:cNvPr id="1026" name="Picture 2" descr="sonsuz enerji #310582 - uludağ sözlük galeri"/>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20043" y="422398"/>
            <a:ext cx="5715000" cy="2786795"/>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6660875" y="2173535"/>
            <a:ext cx="4713598" cy="1107996"/>
          </a:xfrm>
          <a:prstGeom prst="rect">
            <a:avLst/>
          </a:prstGeom>
          <a:noFill/>
        </p:spPr>
        <p:txBody>
          <a:bodyPr wrap="none" lIns="91440" tIns="45720" rIns="91440" bIns="45720">
            <a:spAutoFit/>
          </a:bodyPr>
          <a:lstStyle/>
          <a:p>
            <a:pPr algn="ctr"/>
            <a:r>
              <a:rPr lang="tr-TR" sz="6600" b="1"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SINIF GEÇME</a:t>
            </a:r>
            <a:endParaRPr lang="tr-TR" sz="66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402443299"/>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Dikdörtgen 1"/>
          <p:cNvSpPr/>
          <p:nvPr/>
        </p:nvSpPr>
        <p:spPr>
          <a:xfrm>
            <a:off x="533400" y="3327304"/>
            <a:ext cx="10641623" cy="3847207"/>
          </a:xfrm>
          <a:prstGeom prst="rect">
            <a:avLst/>
          </a:prstGeom>
        </p:spPr>
        <p:txBody>
          <a:bodyPr wrap="square">
            <a:spAutoFit/>
          </a:bodyPr>
          <a:lstStyle/>
          <a:p>
            <a:pPr algn="just">
              <a:spcAft>
                <a:spcPts val="0"/>
              </a:spcAft>
            </a:pPr>
            <a:r>
              <a:rPr lang="tr-TR" sz="2400" b="1" dirty="0">
                <a:solidFill>
                  <a:srgbClr val="FF0000"/>
                </a:solidFill>
                <a:effectLst>
                  <a:outerShdw blurRad="38100" dist="38100" dir="2700000" algn="tl">
                    <a:srgbClr val="000000">
                      <a:alpha val="43137"/>
                    </a:srgbClr>
                  </a:outerShdw>
                </a:effectLst>
              </a:rPr>
              <a:t>Yılsonu başarı puanı</a:t>
            </a:r>
          </a:p>
          <a:p>
            <a:pPr algn="just">
              <a:spcAft>
                <a:spcPts val="0"/>
              </a:spcAft>
            </a:pPr>
            <a:r>
              <a:rPr lang="tr-TR" sz="2000" b="1" dirty="0">
                <a:solidFill>
                  <a:schemeClr val="bg1"/>
                </a:solidFill>
              </a:rPr>
              <a:t>MADDE 55- (1) Öğrencinin yılsonu başarı puanı, derslerin ağırlıklı puanları toplamının bu derslerin haftalık ders saatleri toplamına bölümüyle elde edilen puandır. Naklen gelen öğrencilerin yılsonu başarı puanı hesaplanırken yeni oluşacak haftalık ders saati sayısı toplamı esas alınır. Yılsonu başarı puanı hesaplanırken bölme işlemi, virgülden sonra  </a:t>
            </a:r>
            <a:r>
              <a:rPr lang="tr-TR" sz="2000" b="1" u="sng" dirty="0">
                <a:solidFill>
                  <a:schemeClr val="bg1"/>
                </a:solidFill>
              </a:rPr>
              <a:t>dört basamak</a:t>
            </a:r>
            <a:r>
              <a:rPr lang="tr-TR" sz="2000" b="1" dirty="0">
                <a:solidFill>
                  <a:schemeClr val="bg1"/>
                </a:solidFill>
              </a:rPr>
              <a:t> yürütülür.</a:t>
            </a:r>
          </a:p>
          <a:p>
            <a:pPr algn="just">
              <a:spcAft>
                <a:spcPts val="0"/>
              </a:spcAft>
            </a:pPr>
            <a:r>
              <a:rPr lang="tr-TR" sz="2000" b="1" dirty="0">
                <a:solidFill>
                  <a:schemeClr val="bg1"/>
                </a:solidFill>
              </a:rPr>
              <a:t>(2) Yılsonu başarı puanı, mezuniyet puanının hesaplanmasında esas alınır.</a:t>
            </a:r>
          </a:p>
          <a:p>
            <a:pPr algn="just">
              <a:spcAft>
                <a:spcPts val="0"/>
              </a:spcAft>
            </a:pPr>
            <a:r>
              <a:rPr lang="tr-TR" sz="2000" b="1" dirty="0">
                <a:solidFill>
                  <a:schemeClr val="bg1"/>
                </a:solidFill>
              </a:rPr>
              <a:t>(3)  Evde veya hastanede eğitim hizmeti verilen öğrencilerin başarı durumlarının değerlendirilmesi, sorumlu olduğu eğitim programının uygulandığı okullardaki değerlendirme ölçütlerine göre yapılır. Okutulan derslerin puanları e-Okul sistemine işlenir. Öğrenci okutulmayan derslerden muaf tutulur.</a:t>
            </a:r>
          </a:p>
          <a:p>
            <a:pPr algn="just">
              <a:spcAft>
                <a:spcPts val="0"/>
              </a:spcAft>
            </a:pPr>
            <a:r>
              <a:rPr lang="tr-TR" sz="2000" b="1" dirty="0">
                <a:solidFill>
                  <a:schemeClr val="bg1"/>
                </a:solidFill>
              </a:rPr>
              <a:t> </a:t>
            </a:r>
          </a:p>
          <a:p>
            <a:pPr algn="just">
              <a:spcAft>
                <a:spcPts val="0"/>
              </a:spcAft>
            </a:pPr>
            <a:r>
              <a:rPr lang="tr-TR" sz="2000" b="1" dirty="0">
                <a:solidFill>
                  <a:schemeClr val="bg1"/>
                </a:solidFill>
              </a:rPr>
              <a:t> </a:t>
            </a:r>
          </a:p>
          <a:p>
            <a:pPr algn="just">
              <a:spcAft>
                <a:spcPts val="0"/>
              </a:spcAft>
            </a:pPr>
            <a:endParaRPr lang="tr-TR" sz="2000" b="1" dirty="0">
              <a:solidFill>
                <a:schemeClr val="bg1"/>
              </a:solidFill>
            </a:endParaRPr>
          </a:p>
        </p:txBody>
      </p:sp>
      <p:pic>
        <p:nvPicPr>
          <p:cNvPr id="3" name="Resim 2"/>
          <p:cNvPicPr>
            <a:picLocks noChangeAspect="1"/>
          </p:cNvPicPr>
          <p:nvPr/>
        </p:nvPicPr>
        <p:blipFill rotWithShape="1">
          <a:blip r:embed="rId3"/>
          <a:srcRect l="22116" t="16269" r="42850" b="65270"/>
          <a:stretch/>
        </p:blipFill>
        <p:spPr>
          <a:xfrm>
            <a:off x="1919920" y="676023"/>
            <a:ext cx="8237092" cy="2441456"/>
          </a:xfrm>
          <a:prstGeom prst="rect">
            <a:avLst/>
          </a:prstGeom>
        </p:spPr>
      </p:pic>
      <p:pic>
        <p:nvPicPr>
          <p:cNvPr id="4" name="Picture 42" descr="light GİF ile ilgili görsel sonucu"/>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07964" y="399798"/>
            <a:ext cx="44926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2" descr="light GİF ile ilgili görsel sonucu"/>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988632" y="355838"/>
            <a:ext cx="44926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846856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Dikdörtgen 1"/>
          <p:cNvSpPr/>
          <p:nvPr/>
        </p:nvSpPr>
        <p:spPr>
          <a:xfrm>
            <a:off x="641839" y="2198409"/>
            <a:ext cx="10584468" cy="3108543"/>
          </a:xfrm>
          <a:prstGeom prst="rect">
            <a:avLst/>
          </a:prstGeom>
        </p:spPr>
        <p:txBody>
          <a:bodyPr wrap="square">
            <a:spAutoFit/>
          </a:bodyPr>
          <a:lstStyle/>
          <a:p>
            <a:pPr algn="just">
              <a:spcAft>
                <a:spcPts val="0"/>
              </a:spcAft>
            </a:pPr>
            <a:r>
              <a:rPr lang="tr-TR" sz="3600" b="1" dirty="0">
                <a:solidFill>
                  <a:srgbClr val="FF0000"/>
                </a:solidFill>
                <a:effectLst>
                  <a:outerShdw blurRad="38100" dist="38100" dir="2700000" algn="tl">
                    <a:srgbClr val="000000">
                      <a:alpha val="43137"/>
                    </a:srgbClr>
                  </a:outerShdw>
                </a:effectLst>
              </a:rPr>
              <a:t>Ders yılı sonunda herhangi bir dersten başarılı sayılma</a:t>
            </a:r>
          </a:p>
          <a:p>
            <a:pPr algn="just">
              <a:spcAft>
                <a:spcPts val="0"/>
              </a:spcAft>
            </a:pPr>
            <a:r>
              <a:rPr lang="tr-TR" sz="3200" b="1" dirty="0">
                <a:solidFill>
                  <a:schemeClr val="bg1"/>
                </a:solidFill>
              </a:rPr>
              <a:t>MADDE 56- (1) Öğrencinin, ders yılı sonunda herhangi bir dersten başarılı sayılabilmesi için;</a:t>
            </a:r>
          </a:p>
          <a:p>
            <a:pPr algn="just">
              <a:spcAft>
                <a:spcPts val="0"/>
              </a:spcAft>
            </a:pPr>
            <a:r>
              <a:rPr lang="tr-TR" sz="3200" b="1" dirty="0">
                <a:solidFill>
                  <a:schemeClr val="bg1"/>
                </a:solidFill>
              </a:rPr>
              <a:t>a) İki dönem puanının aritmetik ortalamasının en az 50 veya birinci dönem puanı ne olursa olsun ikinci dönem puanının en az 70</a:t>
            </a:r>
            <a:r>
              <a:rPr lang="tr-TR" sz="3200" b="1" dirty="0" smtClean="0">
                <a:solidFill>
                  <a:schemeClr val="bg1"/>
                </a:solidFill>
              </a:rPr>
              <a:t>, olması </a:t>
            </a:r>
            <a:r>
              <a:rPr lang="tr-TR" sz="3200" b="1" dirty="0">
                <a:solidFill>
                  <a:schemeClr val="bg1"/>
                </a:solidFill>
              </a:rPr>
              <a:t>gerekir.</a:t>
            </a:r>
          </a:p>
        </p:txBody>
      </p:sp>
      <p:sp>
        <p:nvSpPr>
          <p:cNvPr id="5" name="Dikdörtgen 4"/>
          <p:cNvSpPr/>
          <p:nvPr/>
        </p:nvSpPr>
        <p:spPr>
          <a:xfrm>
            <a:off x="3649537" y="652410"/>
            <a:ext cx="3891899" cy="923330"/>
          </a:xfrm>
          <a:prstGeom prst="rect">
            <a:avLst/>
          </a:prstGeom>
          <a:noFill/>
          <a:scene3d>
            <a:camera prst="isometricOffAxis1Right"/>
            <a:lightRig rig="threePt" dir="t"/>
          </a:scene3d>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tr-TR" sz="5400" b="1" dirty="0">
                <a:ln/>
                <a:solidFill>
                  <a:schemeClr val="accent4"/>
                </a:solidFill>
                <a:effectLst>
                  <a:outerShdw blurRad="38100" dist="38100" dir="2700000" algn="tl">
                    <a:srgbClr val="000000">
                      <a:alpha val="43137"/>
                    </a:srgbClr>
                  </a:outerShdw>
                </a:effectLst>
              </a:rPr>
              <a:t>SINIF GEÇME</a:t>
            </a:r>
          </a:p>
        </p:txBody>
      </p:sp>
    </p:spTree>
    <p:extLst>
      <p:ext uri="{BB962C8B-B14F-4D97-AF65-F5344CB8AC3E}">
        <p14:creationId xmlns:p14="http://schemas.microsoft.com/office/powerpoint/2010/main" val="269102972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Dikdörtgen 2"/>
          <p:cNvSpPr/>
          <p:nvPr/>
        </p:nvSpPr>
        <p:spPr>
          <a:xfrm>
            <a:off x="795500" y="1314314"/>
            <a:ext cx="10437182" cy="489364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36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rPr>
              <a:t>Doğrudan sınıf geçme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srgbClr val="FF0000"/>
                </a:solidFill>
                <a:effectLst/>
                <a:uLnTx/>
                <a:uFillTx/>
                <a:latin typeface="Calibri" panose="020F0502020204030204"/>
                <a:ea typeface="+mn-ea"/>
                <a:cs typeface="+mn-cs"/>
              </a:rPr>
              <a:t>MADDE 57- (1)</a:t>
            </a:r>
            <a:r>
              <a:rPr kumimoji="0" lang="tr-TR" sz="2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tr-TR" sz="2800" b="1" i="0" u="none" strike="noStrike" kern="1200" cap="none" spc="0" normalizeH="0" baseline="0" noProof="0" dirty="0">
                <a:ln>
                  <a:noFill/>
                </a:ln>
                <a:solidFill>
                  <a:prstClr val="white"/>
                </a:solidFill>
                <a:effectLst/>
                <a:uLnTx/>
                <a:uFillTx/>
                <a:latin typeface="Calibri" panose="020F0502020204030204"/>
                <a:ea typeface="+mn-ea"/>
                <a:cs typeface="+mn-cs"/>
              </a:rPr>
              <a:t>Ders yılı sonunda her bir dersten iki dönem puanı bulunmak kaydıyla;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white"/>
                </a:solidFill>
                <a:effectLst/>
                <a:uLnTx/>
                <a:uFillTx/>
                <a:latin typeface="Calibri" panose="020F0502020204030204"/>
                <a:ea typeface="+mn-ea"/>
                <a:cs typeface="+mn-cs"/>
              </a:rPr>
              <a:t>a) Tüm derslerden başarılı olan,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800" b="1" i="0" u="none" strike="noStrike" kern="1200" cap="none" spc="0" normalizeH="0" baseline="0" noProof="0" dirty="0">
                <a:ln>
                  <a:noFill/>
                </a:ln>
                <a:solidFill>
                  <a:prstClr val="white"/>
                </a:solidFill>
                <a:effectLst/>
                <a:uLnTx/>
                <a:uFillTx/>
                <a:latin typeface="Calibri" panose="020F0502020204030204"/>
                <a:ea typeface="+mn-ea"/>
                <a:cs typeface="+mn-cs"/>
              </a:rPr>
              <a:t>b) Başarısız dersi/dersleri olanlardan, </a:t>
            </a:r>
            <a:r>
              <a:rPr kumimoji="0" lang="tr-TR" sz="2800" b="1" i="0" u="sng" strike="noStrike" kern="1200" cap="none" spc="0" normalizeH="0" baseline="0" noProof="0" dirty="0">
                <a:ln>
                  <a:noFill/>
                </a:ln>
                <a:solidFill>
                  <a:srgbClr val="FFFF00"/>
                </a:solidFill>
                <a:effectLst/>
                <a:uLnTx/>
                <a:uFillTx/>
                <a:latin typeface="Calibri" panose="020F0502020204030204"/>
                <a:ea typeface="+mn-ea"/>
                <a:cs typeface="+mn-cs"/>
              </a:rPr>
              <a:t>yılsonu başarı puanı </a:t>
            </a:r>
            <a:r>
              <a:rPr kumimoji="0" lang="tr-TR" sz="2800" b="1" i="0" u="none" strike="noStrike" kern="1200" cap="none" spc="0" normalizeH="0" baseline="0" noProof="0" dirty="0">
                <a:ln>
                  <a:noFill/>
                </a:ln>
                <a:solidFill>
                  <a:prstClr val="white"/>
                </a:solidFill>
                <a:effectLst/>
                <a:uLnTx/>
                <a:uFillTx/>
                <a:latin typeface="Calibri" panose="020F0502020204030204"/>
                <a:ea typeface="+mn-ea"/>
                <a:cs typeface="+mn-cs"/>
              </a:rPr>
              <a:t>en az 50 </a:t>
            </a:r>
            <a:r>
              <a:rPr kumimoji="0" lang="tr-TR" sz="2800" b="1" i="0" u="none" strike="noStrike" kern="1200" cap="none" spc="0" normalizeH="0" baseline="0" noProof="0" dirty="0" smtClean="0">
                <a:ln>
                  <a:noFill/>
                </a:ln>
                <a:solidFill>
                  <a:prstClr val="white"/>
                </a:solidFill>
                <a:effectLst/>
                <a:uLnTx/>
                <a:uFillTx/>
                <a:latin typeface="Calibri" panose="020F0502020204030204"/>
                <a:ea typeface="+mn-ea"/>
                <a:cs typeface="+mn-cs"/>
              </a:rPr>
              <a:t>olan öğrenciler doğrudan </a:t>
            </a:r>
            <a:r>
              <a:rPr kumimoji="0" lang="tr-TR" sz="2800" b="1" i="0" u="none" strike="noStrike" kern="1200" cap="none" spc="0" normalizeH="0" baseline="0" noProof="0" dirty="0">
                <a:ln>
                  <a:noFill/>
                </a:ln>
                <a:solidFill>
                  <a:prstClr val="white"/>
                </a:solidFill>
                <a:effectLst/>
                <a:uLnTx/>
                <a:uFillTx/>
                <a:latin typeface="Calibri" panose="020F0502020204030204"/>
                <a:ea typeface="+mn-ea"/>
                <a:cs typeface="+mn-cs"/>
              </a:rPr>
              <a:t>sınıf geçer.</a:t>
            </a:r>
          </a:p>
          <a:p>
            <a:pPr lvl="0" algn="just">
              <a:defRPr/>
            </a:pPr>
            <a:r>
              <a:rPr kumimoji="0" lang="tr-TR" sz="2800" b="1" i="0" u="none" strike="noStrike" kern="1200" cap="none" spc="0" normalizeH="0" baseline="0" noProof="0" dirty="0">
                <a:ln>
                  <a:noFill/>
                </a:ln>
                <a:solidFill>
                  <a:srgbClr val="FF0000"/>
                </a:solidFill>
                <a:effectLst/>
                <a:uLnTx/>
                <a:uFillTx/>
                <a:latin typeface="Calibri" panose="020F0502020204030204"/>
                <a:ea typeface="+mn-ea"/>
                <a:cs typeface="+mn-cs"/>
              </a:rPr>
              <a:t>(2) </a:t>
            </a:r>
            <a:r>
              <a:rPr kumimoji="0" lang="tr-TR" sz="2800" b="1" i="0" u="none" strike="noStrike" kern="1200" cap="none" spc="0" normalizeH="0" baseline="0" noProof="0" dirty="0">
                <a:ln>
                  <a:noFill/>
                </a:ln>
                <a:solidFill>
                  <a:prstClr val="white"/>
                </a:solidFill>
                <a:effectLst/>
                <a:uLnTx/>
                <a:uFillTx/>
                <a:latin typeface="Calibri" panose="020F0502020204030204"/>
                <a:ea typeface="+mn-ea"/>
                <a:cs typeface="+mn-cs"/>
              </a:rPr>
              <a:t> Birinci fıkradaki şartları taşımakla birlikte yılsonu başarı puanıyla başarılı </a:t>
            </a:r>
            <a:r>
              <a:rPr kumimoji="0" lang="tr-TR" sz="2800" b="1" i="0" u="none" strike="noStrike" kern="1200" cap="none" spc="0" normalizeH="0" baseline="0" noProof="0" dirty="0" smtClean="0">
                <a:ln>
                  <a:noFill/>
                </a:ln>
                <a:solidFill>
                  <a:prstClr val="white"/>
                </a:solidFill>
                <a:effectLst/>
                <a:uLnTx/>
                <a:uFillTx/>
                <a:latin typeface="Calibri" panose="020F0502020204030204"/>
                <a:ea typeface="+mn-ea"/>
                <a:cs typeface="+mn-cs"/>
              </a:rPr>
              <a:t>sayılamayacak derslerden (</a:t>
            </a:r>
            <a:r>
              <a:rPr kumimoji="0" lang="tr-TR" sz="2800" b="1" i="0" u="none" strike="noStrike" kern="1200" cap="none" spc="0" normalizeH="0" baseline="0" noProof="0" dirty="0" smtClean="0">
                <a:ln>
                  <a:noFill/>
                </a:ln>
                <a:solidFill>
                  <a:srgbClr val="FFFF00"/>
                </a:solidFill>
                <a:effectLst/>
                <a:uLnTx/>
                <a:uFillTx/>
                <a:latin typeface="Calibri" panose="020F0502020204030204"/>
                <a:ea typeface="+mn-ea"/>
                <a:cs typeface="+mn-cs"/>
              </a:rPr>
              <a:t>TÜRK DİLİ ve </a:t>
            </a:r>
            <a:r>
              <a:rPr kumimoji="0" lang="tr-TR" sz="2800" b="1" i="1" u="none" strike="noStrike" kern="1200" cap="none" spc="0" normalizeH="0" baseline="0" noProof="0" dirty="0" smtClean="0">
                <a:ln>
                  <a:noFill/>
                </a:ln>
                <a:solidFill>
                  <a:srgbClr val="FFFF00"/>
                </a:solidFill>
                <a:effectLst/>
                <a:uLnTx/>
                <a:uFillTx/>
                <a:latin typeface="Calibri" panose="020F0502020204030204"/>
                <a:ea typeface="+mn-ea"/>
                <a:cs typeface="+mn-cs"/>
              </a:rPr>
              <a:t>EDEBİYATI</a:t>
            </a:r>
            <a:r>
              <a:rPr kumimoji="0" lang="tr-TR" sz="2800" b="1" i="0" u="none" strike="noStrike" kern="1200" cap="none" spc="0" normalizeH="0" baseline="0" noProof="0" dirty="0" smtClean="0">
                <a:ln>
                  <a:noFill/>
                </a:ln>
                <a:solidFill>
                  <a:prstClr val="white"/>
                </a:solidFill>
                <a:effectLst/>
                <a:uLnTx/>
                <a:uFillTx/>
                <a:latin typeface="Calibri" panose="020F0502020204030204"/>
                <a:ea typeface="+mn-ea"/>
                <a:cs typeface="+mn-cs"/>
              </a:rPr>
              <a:t>) </a:t>
            </a:r>
            <a:r>
              <a:rPr lang="tr-TR" sz="2800" b="1" dirty="0" smtClean="0">
                <a:solidFill>
                  <a:srgbClr val="FFFF00"/>
                </a:solidFill>
              </a:rPr>
              <a:t>(</a:t>
            </a:r>
            <a:r>
              <a:rPr lang="tr-TR" sz="2800" b="1" dirty="0">
                <a:solidFill>
                  <a:srgbClr val="FFFF00"/>
                </a:solidFill>
              </a:rPr>
              <a:t>İmam-Hatip Liselerinde ayrıca Kur’an-ı Kerim Dersi</a:t>
            </a:r>
            <a:r>
              <a:rPr lang="tr-TR" sz="2800" b="1" dirty="0" smtClean="0">
                <a:solidFill>
                  <a:srgbClr val="FFFF00"/>
                </a:solidFill>
              </a:rPr>
              <a:t>)</a:t>
            </a:r>
            <a:r>
              <a:rPr lang="tr-TR" sz="2800" b="1" dirty="0">
                <a:solidFill>
                  <a:prstClr val="white"/>
                </a:solidFill>
              </a:rPr>
              <a:t> başarısız olan öğrenciler</a:t>
            </a:r>
            <a:r>
              <a:rPr lang="tr-TR" sz="2800" b="1" dirty="0" smtClean="0">
                <a:solidFill>
                  <a:prstClr val="white"/>
                </a:solidFill>
              </a:rPr>
              <a:t>, o </a:t>
            </a:r>
            <a:r>
              <a:rPr kumimoji="0" lang="tr-TR" sz="2800" b="1" i="0" u="none" strike="noStrike" kern="1200" cap="none" spc="0" normalizeH="0" baseline="0" noProof="0" dirty="0">
                <a:ln>
                  <a:noFill/>
                </a:ln>
                <a:solidFill>
                  <a:prstClr val="white"/>
                </a:solidFill>
                <a:effectLst/>
                <a:uLnTx/>
                <a:uFillTx/>
                <a:latin typeface="Calibri" panose="020F0502020204030204"/>
                <a:ea typeface="+mn-ea"/>
                <a:cs typeface="+mn-cs"/>
              </a:rPr>
              <a:t>dersten/derslerden </a:t>
            </a:r>
            <a:r>
              <a:rPr kumimoji="0" lang="tr-TR" sz="2800" b="1" i="0" u="none" strike="noStrike" kern="1200" cap="none" spc="0" normalizeH="0" baseline="0" noProof="0" dirty="0" smtClean="0">
                <a:ln>
                  <a:noFill/>
                </a:ln>
                <a:solidFill>
                  <a:prstClr val="white"/>
                </a:solidFill>
                <a:effectLst/>
                <a:uLnTx/>
                <a:uFillTx/>
                <a:latin typeface="Calibri" panose="020F0502020204030204"/>
                <a:ea typeface="+mn-ea"/>
                <a:cs typeface="+mn-cs"/>
              </a:rPr>
              <a:t>sorumlu </a:t>
            </a:r>
            <a:r>
              <a:rPr kumimoji="0" lang="tr-TR" sz="2800" b="1" i="0" u="none" strike="noStrike" kern="1200" cap="none" spc="0" normalizeH="0" baseline="0" noProof="0" dirty="0" smtClean="0">
                <a:ln>
                  <a:noFill/>
                </a:ln>
                <a:solidFill>
                  <a:prstClr val="white"/>
                </a:solidFill>
                <a:effectLst/>
                <a:uLnTx/>
                <a:uFillTx/>
                <a:latin typeface="Calibri" panose="020F0502020204030204"/>
                <a:ea typeface="+mn-ea"/>
                <a:cs typeface="+mn-cs"/>
              </a:rPr>
              <a:t>geçer</a:t>
            </a:r>
            <a:endParaRPr kumimoji="0" lang="tr-TR" sz="2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379415071"/>
      </p:ext>
    </p:extLst>
  </p:cSld>
  <p:clrMapOvr>
    <a:masterClrMapping/>
  </p:clrMapOvr>
  <mc:AlternateContent xmlns:mc="http://schemas.openxmlformats.org/markup-compatibility/2006" xmlns:p14="http://schemas.microsoft.com/office/powerpoint/2010/main">
    <mc:Choice Requires="p14">
      <p:transition spd="slow" p14:dur="2000" advClick="0" advTm="21000"/>
    </mc:Choice>
    <mc:Fallback xmlns="">
      <p:transition spd="slow" advClick="0" advTm="21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Dikdörtgen 1"/>
          <p:cNvSpPr/>
          <p:nvPr/>
        </p:nvSpPr>
        <p:spPr>
          <a:xfrm>
            <a:off x="562522" y="1375743"/>
            <a:ext cx="10942907" cy="3600986"/>
          </a:xfrm>
          <a:prstGeom prst="rect">
            <a:avLst/>
          </a:prstGeom>
        </p:spPr>
        <p:txBody>
          <a:bodyPr wrap="square">
            <a:spAutoFit/>
          </a:bodyPr>
          <a:lstStyle/>
          <a:p>
            <a:pPr algn="just">
              <a:spcAft>
                <a:spcPts val="0"/>
              </a:spcAft>
            </a:pPr>
            <a:r>
              <a:rPr lang="tr-TR" sz="3200" b="1" i="1" dirty="0">
                <a:solidFill>
                  <a:srgbClr val="FF0000"/>
                </a:solidFill>
                <a:effectLst>
                  <a:outerShdw blurRad="38100" dist="38100" dir="2700000" algn="tl">
                    <a:srgbClr val="000000">
                      <a:alpha val="43137"/>
                    </a:srgbClr>
                  </a:outerShdw>
                </a:effectLst>
              </a:rPr>
              <a:t>Sorumlu olarak sınıf geçme ve sorumluluğun kalkması</a:t>
            </a:r>
            <a:r>
              <a:rPr lang="tr-TR" sz="2800" b="1" dirty="0">
                <a:solidFill>
                  <a:srgbClr val="FF0000"/>
                </a:solidFill>
              </a:rPr>
              <a:t> </a:t>
            </a:r>
            <a:endParaRPr lang="tr-TR" sz="2800" b="1" dirty="0" smtClean="0">
              <a:solidFill>
                <a:srgbClr val="FF0000"/>
              </a:solidFill>
            </a:endParaRPr>
          </a:p>
          <a:p>
            <a:pPr algn="just">
              <a:spcAft>
                <a:spcPts val="0"/>
              </a:spcAft>
            </a:pPr>
            <a:endParaRPr lang="tr-TR" sz="2800" b="1" dirty="0">
              <a:solidFill>
                <a:srgbClr val="FF0000"/>
              </a:solidFill>
            </a:endParaRPr>
          </a:p>
          <a:p>
            <a:pPr algn="just">
              <a:spcAft>
                <a:spcPts val="0"/>
              </a:spcAft>
            </a:pPr>
            <a:r>
              <a:rPr lang="tr-TR" sz="2400" b="1" dirty="0">
                <a:solidFill>
                  <a:srgbClr val="FF0000"/>
                </a:solidFill>
                <a:effectLst>
                  <a:outerShdw blurRad="38100" dist="38100" dir="2700000" algn="tl">
                    <a:srgbClr val="000000">
                      <a:alpha val="43137"/>
                    </a:srgbClr>
                  </a:outerShdw>
                </a:effectLst>
              </a:rPr>
              <a:t>MADDE 58- (1</a:t>
            </a:r>
            <a:r>
              <a:rPr lang="tr-TR" sz="2400" b="1" dirty="0" smtClean="0">
                <a:solidFill>
                  <a:srgbClr val="FF0000"/>
                </a:solidFill>
                <a:effectLst>
                  <a:outerShdw blurRad="38100" dist="38100" dir="2700000" algn="tl">
                    <a:srgbClr val="000000">
                      <a:alpha val="43137"/>
                    </a:srgbClr>
                  </a:outerShdw>
                </a:effectLst>
              </a:rPr>
              <a:t>)</a:t>
            </a:r>
            <a:r>
              <a:rPr lang="tr-TR" sz="2400" b="1" dirty="0">
                <a:solidFill>
                  <a:schemeClr val="bg1"/>
                </a:solidFill>
              </a:rPr>
              <a:t> </a:t>
            </a:r>
            <a:r>
              <a:rPr lang="tr-TR" sz="2400" dirty="0">
                <a:solidFill>
                  <a:schemeClr val="bg1"/>
                </a:solidFill>
              </a:rPr>
              <a:t>  </a:t>
            </a:r>
            <a:r>
              <a:rPr lang="tr-TR" sz="2800" b="1" dirty="0">
                <a:solidFill>
                  <a:schemeClr val="bg1"/>
                </a:solidFill>
              </a:rPr>
              <a:t>Ders yılı sonunda her bir dersten iki dönem puanı bulunmak kaydıyla doğrudan sınıfını geçemeyen öğrencilerden; bir sınıfta başarısız ders sayısı en fazla 3 ders olanlar sorumlu olarak sınıflarını geçer. Ancak alt sınıflar da dâhil toplam 6 dersten fazla başarısız dersi bulunanlar sınıf tekrar eder. Nakil ve geçişler nedeniyle ortaya çıkan sorumlu dersler bu sayıya dâhil edilmez</a:t>
            </a:r>
            <a:r>
              <a:rPr lang="tr-TR" sz="2800" b="1" dirty="0" smtClean="0">
                <a:solidFill>
                  <a:schemeClr val="bg1"/>
                </a:solidFill>
              </a:rPr>
              <a:t>.</a:t>
            </a:r>
            <a:endParaRPr lang="tr-TR" sz="2800" b="1" dirty="0">
              <a:solidFill>
                <a:schemeClr val="bg1"/>
              </a:solidFill>
            </a:endParaRPr>
          </a:p>
        </p:txBody>
      </p:sp>
    </p:spTree>
    <p:extLst>
      <p:ext uri="{BB962C8B-B14F-4D97-AF65-F5344CB8AC3E}">
        <p14:creationId xmlns:p14="http://schemas.microsoft.com/office/powerpoint/2010/main" val="147815407"/>
      </p:ext>
    </p:extLst>
  </p:cSld>
  <p:clrMapOvr>
    <a:masterClrMapping/>
  </p:clrMapOvr>
  <mc:AlternateContent xmlns:mc="http://schemas.openxmlformats.org/markup-compatibility/2006" xmlns:p14="http://schemas.microsoft.com/office/powerpoint/2010/main">
    <mc:Choice Requires="p14">
      <p:transition spd="slow" p14:dur="2000" advClick="0" advTm="16000"/>
    </mc:Choice>
    <mc:Fallback xmlns="">
      <p:transition spd="slow" advClick="0" advTm="16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Dikdörtgen 1"/>
          <p:cNvSpPr/>
          <p:nvPr/>
        </p:nvSpPr>
        <p:spPr>
          <a:xfrm>
            <a:off x="500512" y="570029"/>
            <a:ext cx="10915050" cy="5693866"/>
          </a:xfrm>
          <a:prstGeom prst="rect">
            <a:avLst/>
          </a:prstGeom>
        </p:spPr>
        <p:txBody>
          <a:bodyPr wrap="square">
            <a:spAutoFit/>
          </a:bodyPr>
          <a:lstStyle/>
          <a:p>
            <a:pPr algn="just">
              <a:spcAft>
                <a:spcPts val="0"/>
              </a:spcAft>
            </a:pPr>
            <a:r>
              <a:rPr lang="tr-TR" sz="2800" b="1" dirty="0">
                <a:solidFill>
                  <a:srgbClr val="FF0000"/>
                </a:solidFill>
              </a:rPr>
              <a:t>(2) </a:t>
            </a:r>
            <a:r>
              <a:rPr lang="tr-TR" sz="2400" b="1" dirty="0" smtClean="0">
                <a:solidFill>
                  <a:schemeClr val="bg1"/>
                </a:solidFill>
              </a:rPr>
              <a:t>a</a:t>
            </a:r>
            <a:r>
              <a:rPr lang="tr-TR" sz="2400" b="1" dirty="0">
                <a:solidFill>
                  <a:schemeClr val="bg1"/>
                </a:solidFill>
              </a:rPr>
              <a:t>)  Sorumluluk sınavları, ders yılı içerisinde yapılan yazılı ve/veya uygulamalı sınav esaslarına göre birinci dönemin ilk haftası, ikinci dönemin ilk haftası ile son iki haftası içerisinde iki alan öğretmeni, bulunmaması hâlinde biri alan öğretmeni olmak üzere iki öğretmen tarafından yapılır.</a:t>
            </a:r>
          </a:p>
          <a:p>
            <a:pPr algn="just">
              <a:spcAft>
                <a:spcPts val="0"/>
              </a:spcAft>
            </a:pPr>
            <a:r>
              <a:rPr lang="tr-TR" sz="2400" b="1" dirty="0" smtClean="0">
                <a:solidFill>
                  <a:schemeClr val="bg1"/>
                </a:solidFill>
              </a:rPr>
              <a:t>ç</a:t>
            </a:r>
            <a:r>
              <a:rPr lang="tr-TR" sz="2400" b="1" dirty="0">
                <a:solidFill>
                  <a:schemeClr val="bg1"/>
                </a:solidFill>
              </a:rPr>
              <a:t>) Sınav tarihleri ve görevlendirilecek öğretmenler okul müdürlüğünce belirlenir. Bu sınavlar dersleri aksatmayacak şekilde hafta içerisinde yapılacak şekilde planlanır. Gerektiğinde cumartesi ve pazar günlerinde de yapılabilir</a:t>
            </a:r>
            <a:r>
              <a:rPr lang="tr-TR" sz="2400" b="1" dirty="0" smtClean="0">
                <a:solidFill>
                  <a:schemeClr val="bg1"/>
                </a:solidFill>
              </a:rPr>
              <a:t>.</a:t>
            </a:r>
          </a:p>
          <a:p>
            <a:pPr algn="just">
              <a:spcAft>
                <a:spcPts val="0"/>
              </a:spcAft>
            </a:pPr>
            <a:r>
              <a:rPr lang="tr-TR" sz="2400" dirty="0">
                <a:solidFill>
                  <a:schemeClr val="bg1"/>
                </a:solidFill>
              </a:rPr>
              <a:t>(3) ….</a:t>
            </a:r>
          </a:p>
          <a:p>
            <a:pPr algn="just">
              <a:spcAft>
                <a:spcPts val="0"/>
              </a:spcAft>
            </a:pPr>
            <a:r>
              <a:rPr lang="tr-TR" sz="2400" dirty="0">
                <a:solidFill>
                  <a:schemeClr val="bg1"/>
                </a:solidFill>
              </a:rPr>
              <a:t>(4) </a:t>
            </a:r>
            <a:r>
              <a:rPr lang="tr-TR" sz="2400" b="1" dirty="0">
                <a:solidFill>
                  <a:schemeClr val="bg1"/>
                </a:solidFill>
              </a:rPr>
              <a:t> Bir dersin sorumluluğu, o dersin sorumluluk sınavından en az 50 puan alınması hâlinde kalkar.</a:t>
            </a:r>
          </a:p>
          <a:p>
            <a:pPr algn="just">
              <a:spcAft>
                <a:spcPts val="0"/>
              </a:spcAft>
            </a:pPr>
            <a:r>
              <a:rPr lang="tr-TR" sz="2400" dirty="0">
                <a:solidFill>
                  <a:schemeClr val="bg1"/>
                </a:solidFill>
              </a:rPr>
              <a:t>(5) …</a:t>
            </a:r>
          </a:p>
          <a:p>
            <a:pPr algn="just">
              <a:spcAft>
                <a:spcPts val="0"/>
              </a:spcAft>
            </a:pPr>
            <a:r>
              <a:rPr lang="tr-TR" sz="2400" dirty="0">
                <a:solidFill>
                  <a:schemeClr val="bg1"/>
                </a:solidFill>
              </a:rPr>
              <a:t>(6)  </a:t>
            </a:r>
            <a:r>
              <a:rPr lang="tr-TR" sz="2400" b="1" dirty="0">
                <a:solidFill>
                  <a:schemeClr val="bg1"/>
                </a:solidFill>
              </a:rPr>
              <a:t>Sorumluluk sınavı sonunda tek dersten başarısızlığı bulunan son sınıf öğrencileri için aynı usulle takip eden hafta içinde bir sınav daha yapılır.</a:t>
            </a:r>
          </a:p>
          <a:p>
            <a:pPr algn="just">
              <a:spcAft>
                <a:spcPts val="0"/>
              </a:spcAft>
            </a:pPr>
            <a:endParaRPr lang="tr-TR" sz="2400" b="1" dirty="0">
              <a:solidFill>
                <a:schemeClr val="bg1"/>
              </a:solidFill>
            </a:endParaRPr>
          </a:p>
          <a:p>
            <a:pPr algn="just">
              <a:spcAft>
                <a:spcPts val="0"/>
              </a:spcAft>
            </a:pPr>
            <a:r>
              <a:rPr lang="tr-TR" sz="2400" b="1" dirty="0">
                <a:solidFill>
                  <a:schemeClr val="bg1"/>
                </a:solidFill>
              </a:rPr>
              <a:t>  </a:t>
            </a:r>
            <a:endParaRPr lang="tr-TR" sz="2400" b="1" dirty="0"/>
          </a:p>
        </p:txBody>
      </p:sp>
    </p:spTree>
    <p:extLst>
      <p:ext uri="{BB962C8B-B14F-4D97-AF65-F5344CB8AC3E}">
        <p14:creationId xmlns:p14="http://schemas.microsoft.com/office/powerpoint/2010/main" val="1050100456"/>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Dikdörtgen 1"/>
          <p:cNvSpPr/>
          <p:nvPr/>
        </p:nvSpPr>
        <p:spPr>
          <a:xfrm>
            <a:off x="550984" y="515417"/>
            <a:ext cx="11172587" cy="5601533"/>
          </a:xfrm>
          <a:prstGeom prst="rect">
            <a:avLst/>
          </a:prstGeom>
        </p:spPr>
        <p:txBody>
          <a:bodyPr wrap="square">
            <a:spAutoFit/>
          </a:bodyPr>
          <a:lstStyle/>
          <a:p>
            <a:pPr algn="just">
              <a:spcAft>
                <a:spcPts val="0"/>
              </a:spcAft>
            </a:pPr>
            <a:r>
              <a:rPr lang="tr-TR" sz="2800" b="1" dirty="0">
                <a:solidFill>
                  <a:srgbClr val="FF0000"/>
                </a:solidFill>
              </a:rPr>
              <a:t>Sınıf tekrarı ve öğrenim hakkı</a:t>
            </a:r>
            <a:endParaRPr lang="tr-TR" sz="2800" dirty="0">
              <a:solidFill>
                <a:srgbClr val="FF0000"/>
              </a:solidFill>
            </a:endParaRPr>
          </a:p>
          <a:p>
            <a:pPr algn="just">
              <a:spcAft>
                <a:spcPts val="0"/>
              </a:spcAft>
            </a:pPr>
            <a:r>
              <a:rPr lang="tr-TR" sz="2800" b="1" dirty="0">
                <a:solidFill>
                  <a:srgbClr val="FFFF00"/>
                </a:solidFill>
                <a:effectLst>
                  <a:outerShdw blurRad="38100" dist="38100" dir="2700000" algn="tl">
                    <a:srgbClr val="000000">
                      <a:alpha val="43137"/>
                    </a:srgbClr>
                  </a:outerShdw>
                </a:effectLst>
              </a:rPr>
              <a:t>MADDE 59- (1) Öğrencilerden;</a:t>
            </a:r>
          </a:p>
          <a:p>
            <a:pPr algn="just">
              <a:spcAft>
                <a:spcPts val="0"/>
              </a:spcAft>
            </a:pPr>
            <a:r>
              <a:rPr lang="tr-TR" sz="2000" dirty="0">
                <a:solidFill>
                  <a:schemeClr val="bg1"/>
                </a:solidFill>
              </a:rPr>
              <a:t>a) </a:t>
            </a:r>
            <a:r>
              <a:rPr lang="tr-TR" sz="2000" b="1" dirty="0">
                <a:solidFill>
                  <a:schemeClr val="bg1"/>
                </a:solidFill>
              </a:rPr>
              <a:t> </a:t>
            </a:r>
            <a:r>
              <a:rPr lang="tr-TR" sz="2400" b="1" dirty="0">
                <a:solidFill>
                  <a:schemeClr val="bg1"/>
                </a:solidFill>
              </a:rPr>
              <a:t>Doğrudan, yılsonu başarı puanıyla veya sorumlu olarak sınıf geçemeyenlerle devamsızlık nedeniyle başarısız sayılanlar sınıf tekrar eder. Sınıf tekrarı hazırlık sınıfı hariç, orta öğrenim süresince en fazla bir defa yapılır. Öğrenim süresi içinde ikinci defa sınıf tekrarı durumuna düşen öğrencilerin ders yılı sonunda okulla ilişiği kesilerek mesleki eğitim merkezine, Açık Öğretim Lisesine, Mesleki Açık Öğretim Lisesine veya Açık Öğretim İmam Hatip Lisesine kayıtlarının yapılması sağlanır.</a:t>
            </a:r>
          </a:p>
          <a:p>
            <a:pPr algn="just">
              <a:spcAft>
                <a:spcPts val="0"/>
              </a:spcAft>
            </a:pPr>
            <a:r>
              <a:rPr lang="tr-TR" sz="2000" dirty="0">
                <a:solidFill>
                  <a:schemeClr val="bg1"/>
                </a:solidFill>
              </a:rPr>
              <a:t>b)  </a:t>
            </a:r>
            <a:r>
              <a:rPr lang="tr-TR" sz="2000" dirty="0" smtClean="0">
                <a:solidFill>
                  <a:schemeClr val="bg1"/>
                </a:solidFill>
              </a:rPr>
              <a:t>…..</a:t>
            </a:r>
            <a:endParaRPr lang="tr-TR" sz="2000" dirty="0">
              <a:solidFill>
                <a:schemeClr val="bg1"/>
              </a:solidFill>
            </a:endParaRPr>
          </a:p>
          <a:p>
            <a:pPr algn="just">
              <a:spcAft>
                <a:spcPts val="0"/>
              </a:spcAft>
            </a:pPr>
            <a:r>
              <a:rPr lang="tr-TR" sz="2000" dirty="0">
                <a:solidFill>
                  <a:schemeClr val="bg1"/>
                </a:solidFill>
              </a:rPr>
              <a:t> c)  </a:t>
            </a:r>
            <a:r>
              <a:rPr lang="tr-TR" sz="2400" b="1" dirty="0">
                <a:solidFill>
                  <a:schemeClr val="bg1"/>
                </a:solidFill>
              </a:rPr>
              <a:t>Özürleri nedeniyle; hazırlık sınıfı öğrencileri  </a:t>
            </a:r>
            <a:r>
              <a:rPr lang="tr-TR" sz="2400" b="1" u="sng" dirty="0">
                <a:solidFill>
                  <a:schemeClr val="bg1"/>
                </a:solidFill>
              </a:rPr>
              <a:t>dâhil</a:t>
            </a:r>
            <a:r>
              <a:rPr lang="tr-TR" sz="2400" b="1" dirty="0">
                <a:solidFill>
                  <a:schemeClr val="bg1"/>
                </a:solidFill>
              </a:rPr>
              <a:t> okula devam edemeyen, okula devam ettikleri hâlde iki dönem puanı alamayan öğrenciler, durumlarını belgelendirmeleri kaydıyla o yıla ait öğrenim haklarını kullanmamış sayılır. Öğrenim hakkının kullanılmamış sayılması hâli, öğrenim süresince iki eğitim ve öğretim yılıyla sınırlıdır.</a:t>
            </a:r>
          </a:p>
          <a:p>
            <a:pPr algn="just">
              <a:spcAft>
                <a:spcPts val="0"/>
              </a:spcAft>
            </a:pPr>
            <a:endParaRPr lang="tr-TR" dirty="0">
              <a:solidFill>
                <a:schemeClr val="bg1"/>
              </a:solidFill>
            </a:endParaRPr>
          </a:p>
        </p:txBody>
      </p:sp>
    </p:spTree>
    <p:extLst>
      <p:ext uri="{BB962C8B-B14F-4D97-AF65-F5344CB8AC3E}">
        <p14:creationId xmlns:p14="http://schemas.microsoft.com/office/powerpoint/2010/main" val="3714193156"/>
      </p:ext>
    </p:extLst>
  </p:cSld>
  <p:clrMapOvr>
    <a:masterClrMapping/>
  </p:clrMapOvr>
  <mc:AlternateContent xmlns:mc="http://schemas.openxmlformats.org/markup-compatibility/2006" xmlns:p14="http://schemas.microsoft.com/office/powerpoint/2010/main">
    <mc:Choice Requires="p14">
      <p:transition spd="slow" p14:dur="2000" advClick="0" advTm="36000"/>
    </mc:Choice>
    <mc:Fallback xmlns="">
      <p:transition spd="slow" advClick="0" advTm="36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725" y="438150"/>
            <a:ext cx="11315700" cy="6029325"/>
          </a:xfrm>
          <a:prstGeom prst="rect">
            <a:avLst/>
          </a:prstGeom>
        </p:spPr>
      </p:pic>
    </p:spTree>
    <p:extLst>
      <p:ext uri="{BB962C8B-B14F-4D97-AF65-F5344CB8AC3E}">
        <p14:creationId xmlns:p14="http://schemas.microsoft.com/office/powerpoint/2010/main" val="2165208146"/>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TotalTime>
  <Words>152</Words>
  <Application>Microsoft Office PowerPoint</Application>
  <PresentationFormat>Geniş ekran</PresentationFormat>
  <Paragraphs>38</Paragraphs>
  <Slides>9</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9</vt:i4>
      </vt:variant>
    </vt:vector>
  </HeadingPairs>
  <TitlesOfParts>
    <vt:vector size="13" baseType="lpstr">
      <vt:lpstr>Arial</vt:lpstr>
      <vt:lpstr>Calibri</vt:lpstr>
      <vt:lpstr>Calibri Light</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User</cp:lastModifiedBy>
  <cp:revision>54</cp:revision>
  <dcterms:created xsi:type="dcterms:W3CDTF">2021-10-06T05:46:17Z</dcterms:created>
  <dcterms:modified xsi:type="dcterms:W3CDTF">2022-06-10T06:15:42Z</dcterms:modified>
</cp:coreProperties>
</file>